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1" r:id="rId18"/>
    <p:sldId id="298" r:id="rId19"/>
    <p:sldId id="274" r:id="rId20"/>
    <p:sldId id="299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9" r:id="rId31"/>
    <p:sldId id="290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4AB7A67-6D79-45F9-8FD0-E685BA4A715D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4AB7A67-6D79-45F9-8FD0-E685BA4A715D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4AB7A67-6D79-45F9-8FD0-E685BA4A715D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4AB7A67-6D79-45F9-8FD0-E685BA4A715D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4AB7A67-6D79-45F9-8FD0-E685BA4A715D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4AB7A67-6D79-45F9-8FD0-E685BA4A715D}" type="datetimeFigureOut">
              <a:rPr lang="en-US" smtClean="0"/>
              <a:pPr/>
              <a:t>6/5/2013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Controle</a:t>
            </a:r>
            <a:r>
              <a:rPr lang="en-US" dirty="0" smtClean="0"/>
              <a:t> de </a:t>
            </a:r>
            <a:r>
              <a:rPr lang="en-US" dirty="0" err="1" smtClean="0"/>
              <a:t>concorrência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Gerenciamento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 com SQL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programa</a:t>
            </a:r>
            <a:r>
              <a:rPr lang="en-US" dirty="0" smtClean="0"/>
              <a:t> </a:t>
            </a:r>
            <a:r>
              <a:rPr lang="en-US" dirty="0" err="1" smtClean="0"/>
              <a:t>seja</a:t>
            </a:r>
            <a:r>
              <a:rPr lang="en-US" dirty="0" smtClean="0"/>
              <a:t> </a:t>
            </a:r>
            <a:r>
              <a:rPr lang="en-US" dirty="0" err="1" smtClean="0"/>
              <a:t>encerrado</a:t>
            </a:r>
            <a:r>
              <a:rPr lang="en-US" dirty="0" smtClean="0"/>
              <a:t> de </a:t>
            </a:r>
            <a:r>
              <a:rPr lang="en-US" dirty="0" err="1" smtClean="0"/>
              <a:t>modo</a:t>
            </a:r>
            <a:r>
              <a:rPr lang="en-US" dirty="0" smtClean="0"/>
              <a:t> </a:t>
            </a:r>
            <a:r>
              <a:rPr lang="en-US" dirty="0" err="1" smtClean="0"/>
              <a:t>anormal</a:t>
            </a:r>
            <a:r>
              <a:rPr lang="en-US" dirty="0" smtClean="0"/>
              <a:t>,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alterações</a:t>
            </a:r>
            <a:r>
              <a:rPr lang="en-US" dirty="0" smtClean="0"/>
              <a:t> </a:t>
            </a:r>
            <a:r>
              <a:rPr lang="en-US" dirty="0" err="1" smtClean="0"/>
              <a:t>feitas</a:t>
            </a:r>
            <a:r>
              <a:rPr lang="en-US" dirty="0" smtClean="0"/>
              <a:t> no BD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abordadas</a:t>
            </a:r>
            <a:r>
              <a:rPr lang="en-US" dirty="0" smtClean="0"/>
              <a:t> e </a:t>
            </a:r>
            <a:r>
              <a:rPr lang="en-US" dirty="0" err="1" smtClean="0"/>
              <a:t>retorne</a:t>
            </a:r>
            <a:r>
              <a:rPr lang="en-US" dirty="0" smtClean="0"/>
              <a:t> a </a:t>
            </a:r>
            <a:r>
              <a:rPr lang="en-US" dirty="0" err="1" smtClean="0"/>
              <a:t>seu</a:t>
            </a:r>
            <a:r>
              <a:rPr lang="en-US" dirty="0" smtClean="0"/>
              <a:t>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consistente</a:t>
            </a:r>
            <a:r>
              <a:rPr lang="en-US" dirty="0" smtClean="0"/>
              <a:t> anterior. </a:t>
            </a:r>
            <a:r>
              <a:rPr lang="en-US" dirty="0" err="1" smtClean="0"/>
              <a:t>Essa</a:t>
            </a:r>
            <a:r>
              <a:rPr lang="en-US" dirty="0" smtClean="0"/>
              <a:t> </a:t>
            </a:r>
            <a:r>
              <a:rPr lang="en-US" dirty="0" err="1" smtClean="0"/>
              <a:t>ação</a:t>
            </a:r>
            <a:r>
              <a:rPr lang="en-US" dirty="0" smtClean="0"/>
              <a:t> </a:t>
            </a:r>
            <a:r>
              <a:rPr lang="en-US" dirty="0" err="1" smtClean="0"/>
              <a:t>equivale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ROLLBACK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de </a:t>
            </a:r>
            <a:r>
              <a:rPr lang="en-US" dirty="0" err="1" smtClean="0"/>
              <a:t>transação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Armazena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efetuadas</a:t>
            </a:r>
            <a:r>
              <a:rPr lang="en-US" dirty="0" smtClean="0"/>
              <a:t> no BD.</a:t>
            </a:r>
          </a:p>
          <a:p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 err="1" smtClean="0"/>
              <a:t>informações</a:t>
            </a:r>
            <a:r>
              <a:rPr lang="en-US" dirty="0" smtClean="0"/>
              <a:t> </a:t>
            </a:r>
            <a:r>
              <a:rPr lang="en-US" dirty="0" err="1" smtClean="0"/>
              <a:t>armazenadas</a:t>
            </a:r>
            <a:r>
              <a:rPr lang="en-US" dirty="0" smtClean="0"/>
              <a:t> </a:t>
            </a:r>
            <a:r>
              <a:rPr lang="en-US" dirty="0" err="1" smtClean="0"/>
              <a:t>nesse</a:t>
            </a:r>
            <a:r>
              <a:rPr lang="en-US" dirty="0" smtClean="0"/>
              <a:t> log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utilizadas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solicitação</a:t>
            </a:r>
            <a:r>
              <a:rPr lang="en-US" dirty="0" smtClean="0"/>
              <a:t> de </a:t>
            </a:r>
            <a:r>
              <a:rPr lang="en-US" dirty="0" err="1" smtClean="0"/>
              <a:t>recuperação</a:t>
            </a:r>
            <a:r>
              <a:rPr lang="en-US" dirty="0" smtClean="0"/>
              <a:t> </a:t>
            </a:r>
            <a:r>
              <a:rPr lang="en-US" dirty="0" err="1" smtClean="0"/>
              <a:t>acionada</a:t>
            </a:r>
            <a:r>
              <a:rPr lang="en-US" dirty="0" smtClean="0"/>
              <a:t> </a:t>
            </a:r>
            <a:r>
              <a:rPr lang="en-US" dirty="0" err="1" smtClean="0"/>
              <a:t>pelo</a:t>
            </a:r>
            <a:r>
              <a:rPr lang="en-US" dirty="0" smtClean="0"/>
              <a:t> </a:t>
            </a:r>
            <a:r>
              <a:rPr lang="en-US" dirty="0" err="1" smtClean="0"/>
              <a:t>comando</a:t>
            </a:r>
            <a:r>
              <a:rPr lang="en-US" dirty="0" smtClean="0"/>
              <a:t> ROLLBACK.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de </a:t>
            </a:r>
            <a:r>
              <a:rPr lang="en-US" dirty="0" err="1" smtClean="0"/>
              <a:t>transação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Esse</a:t>
            </a:r>
            <a:r>
              <a:rPr lang="en-US" dirty="0" smtClean="0"/>
              <a:t> log </a:t>
            </a:r>
            <a:r>
              <a:rPr lang="en-US" dirty="0" err="1" smtClean="0"/>
              <a:t>armazena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Um </a:t>
            </a:r>
            <a:r>
              <a:rPr lang="en-US" dirty="0" err="1" smtClean="0"/>
              <a:t>registro</a:t>
            </a:r>
            <a:r>
              <a:rPr lang="en-US" dirty="0" smtClean="0"/>
              <a:t> de </a:t>
            </a:r>
            <a:r>
              <a:rPr lang="en-US" dirty="0" err="1" smtClean="0"/>
              <a:t>início</a:t>
            </a:r>
            <a:r>
              <a:rPr lang="en-US" dirty="0" smtClean="0"/>
              <a:t> de </a:t>
            </a:r>
            <a:r>
              <a:rPr lang="en-US" dirty="0" err="1" smtClean="0"/>
              <a:t>transação</a:t>
            </a:r>
            <a:endParaRPr lang="en-US" dirty="0" smtClean="0"/>
          </a:p>
          <a:p>
            <a:pPr lvl="1"/>
            <a:r>
              <a:rPr lang="en-US" dirty="0" smtClean="0"/>
              <a:t>Para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componente</a:t>
            </a:r>
            <a:r>
              <a:rPr lang="en-US" dirty="0" smtClean="0"/>
              <a:t> de </a:t>
            </a:r>
            <a:r>
              <a:rPr lang="en-US" dirty="0" err="1" smtClean="0"/>
              <a:t>transação</a:t>
            </a:r>
            <a:endParaRPr lang="en-US" dirty="0" smtClean="0"/>
          </a:p>
          <a:p>
            <a:pPr lvl="2"/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operação</a:t>
            </a:r>
            <a:r>
              <a:rPr lang="en-US" dirty="0" smtClean="0"/>
              <a:t> </a:t>
            </a:r>
            <a:r>
              <a:rPr lang="en-US" dirty="0" err="1" smtClean="0"/>
              <a:t>executada</a:t>
            </a:r>
            <a:r>
              <a:rPr lang="en-US" dirty="0" smtClean="0"/>
              <a:t> (</a:t>
            </a:r>
            <a:r>
              <a:rPr lang="en-US" dirty="0" err="1" smtClean="0"/>
              <a:t>atualização</a:t>
            </a:r>
            <a:r>
              <a:rPr lang="en-US" dirty="0" smtClean="0"/>
              <a:t>, </a:t>
            </a:r>
            <a:r>
              <a:rPr lang="en-US" dirty="0" err="1" smtClean="0"/>
              <a:t>exclusão</a:t>
            </a:r>
            <a:r>
              <a:rPr lang="en-US" dirty="0" smtClean="0"/>
              <a:t>, </a:t>
            </a:r>
            <a:r>
              <a:rPr lang="en-US" dirty="0" err="1" smtClean="0"/>
              <a:t>inserção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Nomes</a:t>
            </a:r>
            <a:r>
              <a:rPr lang="en-US" dirty="0" smtClean="0"/>
              <a:t> dos </a:t>
            </a:r>
            <a:r>
              <a:rPr lang="en-US" dirty="0" err="1" smtClean="0"/>
              <a:t>objetos</a:t>
            </a:r>
            <a:r>
              <a:rPr lang="en-US" dirty="0" smtClean="0"/>
              <a:t> </a:t>
            </a:r>
            <a:r>
              <a:rPr lang="en-US" dirty="0" err="1" smtClean="0"/>
              <a:t>afetados</a:t>
            </a:r>
            <a:r>
              <a:rPr lang="en-US" dirty="0" smtClean="0"/>
              <a:t> </a:t>
            </a:r>
            <a:r>
              <a:rPr lang="en-US" dirty="0" err="1" smtClean="0"/>
              <a:t>pela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(</a:t>
            </a:r>
            <a:r>
              <a:rPr lang="en-US" dirty="0" err="1" smtClean="0"/>
              <a:t>nome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tabela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Valores</a:t>
            </a:r>
            <a:r>
              <a:rPr lang="en-US" dirty="0" smtClean="0"/>
              <a:t> “antes” e “</a:t>
            </a:r>
            <a:r>
              <a:rPr lang="en-US" dirty="0" err="1" smtClean="0"/>
              <a:t>depois</a:t>
            </a:r>
            <a:r>
              <a:rPr lang="en-US" dirty="0" smtClean="0"/>
              <a:t>”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campos</a:t>
            </a:r>
            <a:r>
              <a:rPr lang="en-US" dirty="0" smtClean="0"/>
              <a:t> </a:t>
            </a:r>
            <a:r>
              <a:rPr lang="en-US" dirty="0" err="1" smtClean="0"/>
              <a:t>sendo</a:t>
            </a:r>
            <a:r>
              <a:rPr lang="en-US" dirty="0" smtClean="0"/>
              <a:t> </a:t>
            </a:r>
            <a:r>
              <a:rPr lang="en-US" dirty="0" err="1" smtClean="0"/>
              <a:t>atualizados</a:t>
            </a:r>
            <a:endParaRPr lang="en-US" dirty="0" smtClean="0"/>
          </a:p>
          <a:p>
            <a:pPr lvl="2"/>
            <a:r>
              <a:rPr lang="en-US" dirty="0" err="1" smtClean="0"/>
              <a:t>Ponteiros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as </a:t>
            </a:r>
            <a:r>
              <a:rPr lang="en-US" dirty="0" err="1" smtClean="0"/>
              <a:t>entradas</a:t>
            </a:r>
            <a:r>
              <a:rPr lang="en-US" dirty="0" smtClean="0"/>
              <a:t> </a:t>
            </a:r>
            <a:r>
              <a:rPr lang="en-US" dirty="0" err="1" smtClean="0"/>
              <a:t>anteriores</a:t>
            </a:r>
            <a:r>
              <a:rPr lang="en-US" dirty="0" smtClean="0"/>
              <a:t> e </a:t>
            </a:r>
            <a:r>
              <a:rPr lang="en-US" dirty="0" err="1" smtClean="0"/>
              <a:t>posteriores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mesma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no log</a:t>
            </a:r>
          </a:p>
          <a:p>
            <a:pPr lvl="1"/>
            <a:r>
              <a:rPr lang="en-US" dirty="0" smtClean="0"/>
              <a:t>O </a:t>
            </a:r>
            <a:r>
              <a:rPr lang="en-US" dirty="0" err="1" smtClean="0"/>
              <a:t>fim</a:t>
            </a:r>
            <a:r>
              <a:rPr lang="en-US" dirty="0" smtClean="0"/>
              <a:t> (COMMIT)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Controle</a:t>
            </a:r>
            <a:r>
              <a:rPr lang="en-US" dirty="0" smtClean="0"/>
              <a:t> de </a:t>
            </a:r>
            <a:r>
              <a:rPr lang="en-US" dirty="0" err="1" smtClean="0"/>
              <a:t>Concorrência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É a </a:t>
            </a:r>
            <a:r>
              <a:rPr lang="en-US" dirty="0" err="1" smtClean="0"/>
              <a:t>coordenação</a:t>
            </a:r>
            <a:r>
              <a:rPr lang="en-US" dirty="0" smtClean="0"/>
              <a:t> de </a:t>
            </a:r>
            <a:r>
              <a:rPr lang="en-US" dirty="0" err="1" smtClean="0"/>
              <a:t>execuções</a:t>
            </a:r>
            <a:r>
              <a:rPr lang="en-US" dirty="0" smtClean="0"/>
              <a:t> </a:t>
            </a:r>
            <a:r>
              <a:rPr lang="en-US" dirty="0" err="1" smtClean="0"/>
              <a:t>simultâneas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um BD </a:t>
            </a:r>
            <a:r>
              <a:rPr lang="en-US" dirty="0" err="1" smtClean="0"/>
              <a:t>multiusuário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 </a:t>
            </a:r>
            <a:r>
              <a:rPr lang="en-US" dirty="0" err="1" smtClean="0"/>
              <a:t>objetivo</a:t>
            </a:r>
            <a:r>
              <a:rPr lang="en-US" dirty="0" smtClean="0"/>
              <a:t>: </a:t>
            </a:r>
            <a:r>
              <a:rPr lang="en-US" dirty="0" err="1" smtClean="0"/>
              <a:t>garantir</a:t>
            </a:r>
            <a:r>
              <a:rPr lang="en-US" dirty="0" smtClean="0"/>
              <a:t> a </a:t>
            </a:r>
            <a:r>
              <a:rPr lang="en-US" dirty="0" err="1" smtClean="0"/>
              <a:t>serialização</a:t>
            </a:r>
            <a:r>
              <a:rPr lang="en-US" dirty="0" smtClean="0"/>
              <a:t> das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nesse</a:t>
            </a:r>
            <a:r>
              <a:rPr lang="en-US" dirty="0" smtClean="0"/>
              <a:t> </a:t>
            </a:r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ambiente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Os </a:t>
            </a:r>
            <a:r>
              <a:rPr lang="en-US" dirty="0" err="1" smtClean="0"/>
              <a:t>principais</a:t>
            </a:r>
            <a:r>
              <a:rPr lang="en-US" dirty="0" smtClean="0"/>
              <a:t> </a:t>
            </a:r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: </a:t>
            </a:r>
            <a:r>
              <a:rPr lang="en-US" dirty="0" err="1" smtClean="0"/>
              <a:t>atualizações</a:t>
            </a:r>
            <a:r>
              <a:rPr lang="en-US" dirty="0" smtClean="0"/>
              <a:t> </a:t>
            </a:r>
            <a:r>
              <a:rPr lang="en-US" dirty="0" err="1" smtClean="0"/>
              <a:t>perdidas</a:t>
            </a:r>
            <a:r>
              <a:rPr lang="en-US" dirty="0" smtClean="0"/>
              <a:t>, dados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consolidados</a:t>
            </a:r>
            <a:r>
              <a:rPr lang="en-US" dirty="0" smtClean="0"/>
              <a:t> e </a:t>
            </a:r>
            <a:r>
              <a:rPr lang="en-US" dirty="0" err="1" smtClean="0"/>
              <a:t>recuperações</a:t>
            </a:r>
            <a:r>
              <a:rPr lang="en-US" dirty="0" smtClean="0"/>
              <a:t> </a:t>
            </a:r>
            <a:r>
              <a:rPr lang="en-US" dirty="0" err="1" smtClean="0"/>
              <a:t>inconsistentes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Atualizações</a:t>
            </a:r>
            <a:r>
              <a:rPr lang="en-US" dirty="0" smtClean="0"/>
              <a:t> </a:t>
            </a:r>
            <a:r>
              <a:rPr lang="en-US" dirty="0" err="1" smtClean="0"/>
              <a:t>perdidas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Ocorre</a:t>
            </a:r>
            <a:r>
              <a:rPr lang="en-US" dirty="0" smtClean="0"/>
              <a:t> </a:t>
            </a:r>
            <a:r>
              <a:rPr lang="en-US" dirty="0" err="1" smtClean="0"/>
              <a:t>quando</a:t>
            </a:r>
            <a:r>
              <a:rPr lang="en-US" dirty="0" smtClean="0"/>
              <a:t> 2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concorrentes</a:t>
            </a:r>
            <a:r>
              <a:rPr lang="en-US" dirty="0" smtClean="0"/>
              <a:t> T1 e T2, </a:t>
            </a:r>
            <a:r>
              <a:rPr lang="en-US" dirty="0" err="1" smtClean="0"/>
              <a:t>estão</a:t>
            </a:r>
            <a:r>
              <a:rPr lang="en-US" dirty="0" smtClean="0"/>
              <a:t> </a:t>
            </a:r>
            <a:r>
              <a:rPr lang="en-US" dirty="0" err="1" smtClean="0"/>
              <a:t>atualizando</a:t>
            </a:r>
            <a:r>
              <a:rPr lang="en-US" dirty="0" smtClean="0"/>
              <a:t> o </a:t>
            </a:r>
            <a:r>
              <a:rPr lang="en-US" dirty="0" err="1" smtClean="0"/>
              <a:t>mesmo</a:t>
            </a:r>
            <a:r>
              <a:rPr lang="en-US" dirty="0" smtClean="0"/>
              <a:t> </a:t>
            </a:r>
            <a:r>
              <a:rPr lang="en-US" dirty="0" err="1" smtClean="0"/>
              <a:t>elemento</a:t>
            </a:r>
            <a:r>
              <a:rPr lang="en-US" dirty="0" smtClean="0"/>
              <a:t> de dados e </a:t>
            </a:r>
            <a:r>
              <a:rPr lang="en-US" dirty="0" err="1" smtClean="0"/>
              <a:t>uma</a:t>
            </a:r>
            <a:r>
              <a:rPr lang="en-US" dirty="0" smtClean="0"/>
              <a:t> das </a:t>
            </a:r>
            <a:r>
              <a:rPr lang="en-US" dirty="0" err="1" smtClean="0"/>
              <a:t>atualizações</a:t>
            </a:r>
            <a:r>
              <a:rPr lang="en-US" dirty="0" smtClean="0"/>
              <a:t> é </a:t>
            </a:r>
            <a:r>
              <a:rPr lang="en-US" dirty="0" err="1" smtClean="0"/>
              <a:t>perdida</a:t>
            </a:r>
            <a:r>
              <a:rPr lang="en-US" dirty="0" smtClean="0"/>
              <a:t> (</a:t>
            </a:r>
            <a:r>
              <a:rPr lang="en-US" dirty="0" err="1" smtClean="0"/>
              <a:t>sobrescrita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outra</a:t>
            </a:r>
            <a:r>
              <a:rPr lang="en-US" dirty="0" smtClean="0"/>
              <a:t> </a:t>
            </a:r>
            <a:r>
              <a:rPr lang="en-US" dirty="0" err="1" smtClean="0"/>
              <a:t>aplicação</a:t>
            </a:r>
            <a:r>
              <a:rPr lang="en-US" dirty="0" smtClean="0"/>
              <a:t>).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85800"/>
            <a:ext cx="8280679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810" y="3124200"/>
            <a:ext cx="897199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8782050" cy="3323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Dados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consolidados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Ocorre</a:t>
            </a:r>
            <a:r>
              <a:rPr lang="en-US" dirty="0" smtClean="0"/>
              <a:t>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duas</a:t>
            </a:r>
            <a:r>
              <a:rPr lang="en-US" dirty="0" smtClean="0"/>
              <a:t> </a:t>
            </a:r>
            <a:r>
              <a:rPr lang="en-US" dirty="0" err="1" smtClean="0"/>
              <a:t>transações</a:t>
            </a:r>
            <a:r>
              <a:rPr lang="en-US" dirty="0" smtClean="0"/>
              <a:t>, T1 e T2,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executadas</a:t>
            </a:r>
            <a:r>
              <a:rPr lang="en-US" dirty="0" smtClean="0"/>
              <a:t> de </a:t>
            </a:r>
            <a:r>
              <a:rPr lang="en-US" dirty="0" err="1" smtClean="0"/>
              <a:t>modo</a:t>
            </a:r>
            <a:r>
              <a:rPr lang="en-US" dirty="0" smtClean="0"/>
              <a:t> </a:t>
            </a:r>
            <a:r>
              <a:rPr lang="en-US" dirty="0" err="1" smtClean="0"/>
              <a:t>concorrente</a:t>
            </a:r>
            <a:r>
              <a:rPr lang="en-US" dirty="0" smtClean="0"/>
              <a:t> e a </a:t>
            </a:r>
            <a:r>
              <a:rPr lang="en-US" dirty="0" err="1" smtClean="0"/>
              <a:t>primeira</a:t>
            </a:r>
            <a:r>
              <a:rPr lang="en-US" dirty="0" smtClean="0"/>
              <a:t> (T1) é </a:t>
            </a:r>
            <a:r>
              <a:rPr lang="en-US" dirty="0" err="1" smtClean="0"/>
              <a:t>desfeita</a:t>
            </a:r>
            <a:r>
              <a:rPr lang="en-US" dirty="0" smtClean="0"/>
              <a:t> </a:t>
            </a:r>
            <a:r>
              <a:rPr lang="en-US" dirty="0" err="1" smtClean="0"/>
              <a:t>após</a:t>
            </a:r>
            <a:r>
              <a:rPr lang="en-US" dirty="0" smtClean="0"/>
              <a:t> a </a:t>
            </a:r>
            <a:r>
              <a:rPr lang="en-US" dirty="0" err="1" smtClean="0"/>
              <a:t>segunda</a:t>
            </a:r>
            <a:r>
              <a:rPr lang="en-US" dirty="0" smtClean="0"/>
              <a:t> (T2) </a:t>
            </a:r>
            <a:r>
              <a:rPr lang="en-US" dirty="0" err="1" smtClean="0"/>
              <a:t>ter</a:t>
            </a:r>
            <a:r>
              <a:rPr lang="en-US" dirty="0" smtClean="0"/>
              <a:t> </a:t>
            </a:r>
            <a:r>
              <a:rPr lang="en-US" dirty="0" err="1" smtClean="0"/>
              <a:t>acessado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dados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consolidados</a:t>
            </a:r>
            <a:r>
              <a:rPr lang="en-US" dirty="0" smtClean="0"/>
              <a:t>, </a:t>
            </a:r>
            <a:r>
              <a:rPr lang="en-US" dirty="0" err="1" smtClean="0"/>
              <a:t>violando</a:t>
            </a:r>
            <a:r>
              <a:rPr lang="en-US" dirty="0" smtClean="0"/>
              <a:t> </a:t>
            </a:r>
            <a:r>
              <a:rPr lang="en-US" dirty="0" err="1" smtClean="0"/>
              <a:t>assim</a:t>
            </a:r>
            <a:r>
              <a:rPr lang="en-US" dirty="0" smtClean="0"/>
              <a:t> a </a:t>
            </a:r>
            <a:r>
              <a:rPr lang="en-US" dirty="0" err="1" smtClean="0"/>
              <a:t>propriedade</a:t>
            </a:r>
            <a:r>
              <a:rPr lang="en-US" dirty="0" smtClean="0"/>
              <a:t> de </a:t>
            </a:r>
            <a:r>
              <a:rPr lang="en-US" dirty="0" err="1" smtClean="0"/>
              <a:t>isolamento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Recuperação</a:t>
            </a:r>
            <a:r>
              <a:rPr lang="en-US" dirty="0" smtClean="0"/>
              <a:t> </a:t>
            </a:r>
            <a:r>
              <a:rPr lang="en-US" dirty="0" err="1" smtClean="0"/>
              <a:t>inconsistentes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Ocorre</a:t>
            </a:r>
            <a:r>
              <a:rPr lang="en-US" dirty="0" smtClean="0"/>
              <a:t>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acessa</a:t>
            </a:r>
            <a:r>
              <a:rPr lang="en-US" dirty="0" smtClean="0"/>
              <a:t> dados antes e </a:t>
            </a:r>
            <a:r>
              <a:rPr lang="en-US" dirty="0" err="1" smtClean="0"/>
              <a:t>após</a:t>
            </a:r>
            <a:r>
              <a:rPr lang="en-US" dirty="0" smtClean="0"/>
              <a:t> </a:t>
            </a:r>
            <a:r>
              <a:rPr lang="en-US" dirty="0" err="1" smtClean="0"/>
              <a:t>outras</a:t>
            </a:r>
            <a:r>
              <a:rPr lang="en-US" dirty="0" smtClean="0"/>
              <a:t>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terminarem</a:t>
            </a:r>
            <a:r>
              <a:rPr lang="en-US" dirty="0" smtClean="0"/>
              <a:t> de </a:t>
            </a:r>
            <a:r>
              <a:rPr lang="en-US" dirty="0" err="1" smtClean="0"/>
              <a:t>trabalhar</a:t>
            </a:r>
            <a:r>
              <a:rPr lang="en-US" dirty="0" smtClean="0"/>
              <a:t> com </a:t>
            </a:r>
            <a:r>
              <a:rPr lang="en-US" dirty="0" err="1" smtClean="0"/>
              <a:t>esses</a:t>
            </a:r>
            <a:r>
              <a:rPr lang="en-US" dirty="0" smtClean="0"/>
              <a:t> dados.</a:t>
            </a:r>
          </a:p>
          <a:p>
            <a:endParaRPr lang="en-US" dirty="0" smtClean="0"/>
          </a:p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exemplo</a:t>
            </a:r>
            <a:r>
              <a:rPr lang="en-US" dirty="0" smtClean="0"/>
              <a:t>, 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problema</a:t>
            </a:r>
            <a:r>
              <a:rPr lang="en-US" dirty="0" smtClean="0"/>
              <a:t> </a:t>
            </a:r>
            <a:r>
              <a:rPr lang="en-US" dirty="0" err="1" smtClean="0"/>
              <a:t>ocorreria</a:t>
            </a:r>
            <a:r>
              <a:rPr lang="en-US" dirty="0" smtClean="0"/>
              <a:t> se a </a:t>
            </a:r>
            <a:r>
              <a:rPr lang="en-US" dirty="0" err="1" smtClean="0"/>
              <a:t>transação</a:t>
            </a:r>
            <a:r>
              <a:rPr lang="en-US" dirty="0" smtClean="0"/>
              <a:t> T1 </a:t>
            </a:r>
            <a:r>
              <a:rPr lang="en-US" dirty="0" err="1" smtClean="0"/>
              <a:t>calcular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função</a:t>
            </a:r>
            <a:r>
              <a:rPr lang="en-US" dirty="0" smtClean="0"/>
              <a:t> de </a:t>
            </a:r>
            <a:r>
              <a:rPr lang="en-US" dirty="0" err="1" smtClean="0"/>
              <a:t>sumarização</a:t>
            </a:r>
            <a:r>
              <a:rPr lang="en-US" dirty="0" smtClean="0"/>
              <a:t> (</a:t>
            </a:r>
            <a:r>
              <a:rPr lang="en-US" dirty="0" err="1" smtClean="0"/>
              <a:t>agregada</a:t>
            </a:r>
            <a:r>
              <a:rPr lang="en-US" dirty="0" smtClean="0"/>
              <a:t>) de um </a:t>
            </a:r>
            <a:r>
              <a:rPr lang="en-US" dirty="0" err="1" smtClean="0"/>
              <a:t>conjunto</a:t>
            </a:r>
            <a:r>
              <a:rPr lang="en-US" dirty="0" smtClean="0"/>
              <a:t> de dados, </a:t>
            </a:r>
            <a:r>
              <a:rPr lang="en-US" dirty="0" err="1" smtClean="0"/>
              <a:t>enquanto</a:t>
            </a:r>
            <a:r>
              <a:rPr lang="en-US" dirty="0" smtClean="0"/>
              <a:t> </a:t>
            </a:r>
            <a:r>
              <a:rPr lang="en-US" dirty="0" err="1" smtClean="0"/>
              <a:t>outra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(T2) </a:t>
            </a:r>
            <a:r>
              <a:rPr lang="en-US" dirty="0" err="1" smtClean="0"/>
              <a:t>estiver</a:t>
            </a:r>
            <a:r>
              <a:rPr lang="en-US" dirty="0" smtClean="0"/>
              <a:t> </a:t>
            </a:r>
            <a:r>
              <a:rPr lang="en-US" dirty="0" err="1" smtClean="0"/>
              <a:t>atualizando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mesmo</a:t>
            </a:r>
            <a:r>
              <a:rPr lang="en-US" dirty="0" smtClean="0"/>
              <a:t> dados. O </a:t>
            </a:r>
            <a:r>
              <a:rPr lang="en-US" dirty="0" err="1" smtClean="0"/>
              <a:t>problema</a:t>
            </a:r>
            <a:r>
              <a:rPr lang="en-US" dirty="0" smtClean="0"/>
              <a:t> é </a:t>
            </a:r>
            <a:r>
              <a:rPr lang="en-US" dirty="0" err="1" smtClean="0"/>
              <a:t>que</a:t>
            </a:r>
            <a:r>
              <a:rPr lang="en-US" dirty="0" smtClean="0"/>
              <a:t> a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pode</a:t>
            </a:r>
            <a:r>
              <a:rPr lang="en-US" dirty="0" smtClean="0"/>
              <a:t> </a:t>
            </a:r>
            <a:r>
              <a:rPr lang="en-US" dirty="0" err="1" smtClean="0"/>
              <a:t>ler</a:t>
            </a:r>
            <a:r>
              <a:rPr lang="en-US" dirty="0" smtClean="0"/>
              <a:t> </a:t>
            </a:r>
            <a:r>
              <a:rPr lang="en-US" dirty="0" err="1" smtClean="0"/>
              <a:t>alguns</a:t>
            </a:r>
            <a:r>
              <a:rPr lang="en-US" dirty="0" smtClean="0"/>
              <a:t> dados antes de </a:t>
            </a:r>
            <a:r>
              <a:rPr lang="en-US" dirty="0" err="1" smtClean="0"/>
              <a:t>serem</a:t>
            </a:r>
            <a:r>
              <a:rPr lang="en-US" dirty="0" smtClean="0"/>
              <a:t> </a:t>
            </a:r>
            <a:r>
              <a:rPr lang="en-US" dirty="0" err="1" smtClean="0"/>
              <a:t>alterados</a:t>
            </a:r>
            <a:r>
              <a:rPr lang="en-US" dirty="0" smtClean="0"/>
              <a:t> e </a:t>
            </a:r>
            <a:r>
              <a:rPr lang="en-US" dirty="0" err="1" smtClean="0"/>
              <a:t>outros</a:t>
            </a:r>
            <a:r>
              <a:rPr lang="en-US" dirty="0" smtClean="0"/>
              <a:t> </a:t>
            </a:r>
            <a:r>
              <a:rPr lang="en-US" dirty="0" err="1" smtClean="0"/>
              <a:t>após</a:t>
            </a:r>
            <a:r>
              <a:rPr lang="en-US" dirty="0" smtClean="0"/>
              <a:t> a </a:t>
            </a:r>
            <a:r>
              <a:rPr lang="en-US" dirty="0" err="1" smtClean="0"/>
              <a:t>alteração</a:t>
            </a:r>
            <a:r>
              <a:rPr lang="en-US" dirty="0" smtClean="0"/>
              <a:t>, </a:t>
            </a:r>
            <a:r>
              <a:rPr lang="en-US" dirty="0" err="1" smtClean="0"/>
              <a:t>produzindo</a:t>
            </a:r>
            <a:r>
              <a:rPr lang="en-US" dirty="0" smtClean="0"/>
              <a:t> </a:t>
            </a:r>
            <a:r>
              <a:rPr lang="en-US" dirty="0" err="1" smtClean="0"/>
              <a:t>assim</a:t>
            </a:r>
            <a:r>
              <a:rPr lang="en-US" dirty="0" smtClean="0"/>
              <a:t>, </a:t>
            </a:r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inconsistentes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533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Execução concorrente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648200"/>
          </a:xfrm>
        </p:spPr>
        <p:txBody>
          <a:bodyPr>
            <a:normAutofit/>
          </a:bodyPr>
          <a:lstStyle/>
          <a:p>
            <a:pPr marL="609600" indent="-609600" eaLnBrk="1" hangingPunct="1"/>
            <a:r>
              <a:rPr lang="pt-BR" sz="2400" dirty="0" smtClean="0"/>
              <a:t>É permitido que múltiplas transações sejam executadas concorrentemente. Vantagens:</a:t>
            </a:r>
          </a:p>
          <a:p>
            <a:pPr marL="609600" indent="-609600" eaLnBrk="1" hangingPunct="1">
              <a:buFontTx/>
              <a:buNone/>
            </a:pPr>
            <a:r>
              <a:rPr lang="pt-BR" sz="2400" dirty="0" smtClean="0"/>
              <a:t>	- Melhor utilização de processador e discos, levando a um melhor desempenho do sistema.</a:t>
            </a:r>
          </a:p>
          <a:p>
            <a:pPr marL="609600" indent="-609600" eaLnBrk="1" hangingPunct="1">
              <a:buFontTx/>
              <a:buNone/>
            </a:pPr>
            <a:r>
              <a:rPr lang="pt-BR" sz="2400" dirty="0" smtClean="0"/>
              <a:t>	- Redução do tempo médio de resposta para transações: transações curtas não precisam esperar pela execução de transações longas.</a:t>
            </a:r>
          </a:p>
          <a:p>
            <a:pPr marL="609600" indent="-609600" eaLnBrk="1" hangingPunct="1">
              <a:buFontTx/>
              <a:buNone/>
            </a:pPr>
            <a:endParaRPr lang="pt-BR" sz="2400" dirty="0" smtClean="0"/>
          </a:p>
          <a:p>
            <a:pPr marL="609600" indent="-609600" eaLnBrk="1" hangingPunct="1"/>
            <a:r>
              <a:rPr lang="pt-BR" sz="2400" dirty="0" smtClean="0"/>
              <a:t>É necessário um esquema de controle de concorrência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É </a:t>
            </a:r>
            <a:r>
              <a:rPr lang="en-US" dirty="0" err="1" smtClean="0"/>
              <a:t>qualquer</a:t>
            </a:r>
            <a:r>
              <a:rPr lang="en-US" dirty="0" smtClean="0"/>
              <a:t> </a:t>
            </a:r>
            <a:r>
              <a:rPr lang="en-US" dirty="0" err="1" smtClean="0"/>
              <a:t>ação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lê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grava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um </a:t>
            </a:r>
            <a:r>
              <a:rPr lang="en-US" dirty="0" err="1" smtClean="0"/>
              <a:t>banco</a:t>
            </a:r>
            <a:r>
              <a:rPr lang="en-US" dirty="0" smtClean="0"/>
              <a:t> de dados</a:t>
            </a:r>
          </a:p>
          <a:p>
            <a:endParaRPr lang="en-US" dirty="0" smtClean="0"/>
          </a:p>
          <a:p>
            <a:r>
              <a:rPr lang="en-US" dirty="0" smtClean="0"/>
              <a:t>Um </a:t>
            </a:r>
            <a:r>
              <a:rPr lang="en-US" dirty="0" err="1" smtClean="0"/>
              <a:t>banco</a:t>
            </a:r>
            <a:r>
              <a:rPr lang="en-US" dirty="0" smtClean="0"/>
              <a:t> de dados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consistente</a:t>
            </a:r>
            <a:r>
              <a:rPr lang="en-US" dirty="0" smtClean="0"/>
              <a:t> é </a:t>
            </a:r>
            <a:r>
              <a:rPr lang="en-US" dirty="0" err="1" smtClean="0"/>
              <a:t>aquele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satisfeitas</a:t>
            </a:r>
            <a:r>
              <a:rPr lang="en-US" dirty="0" smtClean="0"/>
              <a:t> as </a:t>
            </a:r>
            <a:r>
              <a:rPr lang="en-US" dirty="0" err="1" smtClean="0"/>
              <a:t>restrições</a:t>
            </a:r>
            <a:r>
              <a:rPr lang="en-US" dirty="0" smtClean="0"/>
              <a:t> de </a:t>
            </a:r>
            <a:r>
              <a:rPr lang="en-US" dirty="0" err="1" smtClean="0"/>
              <a:t>integridade</a:t>
            </a:r>
            <a:r>
              <a:rPr lang="en-US" dirty="0" smtClean="0"/>
              <a:t> de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dados.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Escalonador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É um </a:t>
            </a:r>
            <a:r>
              <a:rPr lang="en-US" dirty="0" err="1" smtClean="0"/>
              <a:t>processo</a:t>
            </a:r>
            <a:r>
              <a:rPr lang="en-US" dirty="0" smtClean="0"/>
              <a:t> especial do SGBD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estabelece</a:t>
            </a:r>
            <a:r>
              <a:rPr lang="en-US" dirty="0" smtClean="0"/>
              <a:t> a </a:t>
            </a:r>
            <a:r>
              <a:rPr lang="en-US" dirty="0" err="1" smtClean="0"/>
              <a:t>ordem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executadas</a:t>
            </a:r>
            <a:r>
              <a:rPr lang="en-US" dirty="0" smtClean="0"/>
              <a:t> as </a:t>
            </a:r>
            <a:r>
              <a:rPr lang="en-US" dirty="0" err="1" smtClean="0"/>
              <a:t>operações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concorrentes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O </a:t>
            </a:r>
            <a:r>
              <a:rPr lang="en-US" dirty="0" err="1" smtClean="0"/>
              <a:t>escalonador</a:t>
            </a:r>
            <a:r>
              <a:rPr lang="en-US" dirty="0" smtClean="0"/>
              <a:t> </a:t>
            </a:r>
            <a:r>
              <a:rPr lang="en-US" dirty="0" err="1" smtClean="0"/>
              <a:t>intercala</a:t>
            </a:r>
            <a:r>
              <a:rPr lang="en-US" dirty="0" smtClean="0"/>
              <a:t> a </a:t>
            </a:r>
            <a:r>
              <a:rPr lang="en-US" dirty="0" err="1" smtClean="0"/>
              <a:t>execução</a:t>
            </a:r>
            <a:r>
              <a:rPr lang="en-US" dirty="0" smtClean="0"/>
              <a:t> de </a:t>
            </a:r>
            <a:r>
              <a:rPr lang="en-US" dirty="0" err="1" smtClean="0"/>
              <a:t>operações</a:t>
            </a:r>
            <a:r>
              <a:rPr lang="en-US" dirty="0" smtClean="0"/>
              <a:t> e </a:t>
            </a:r>
            <a:r>
              <a:rPr lang="en-US" dirty="0" err="1" smtClean="0"/>
              <a:t>bd</a:t>
            </a:r>
            <a:r>
              <a:rPr lang="en-US" dirty="0" smtClean="0"/>
              <a:t>, </a:t>
            </a:r>
            <a:r>
              <a:rPr lang="en-US" dirty="0" err="1" smtClean="0"/>
              <a:t>garantindo</a:t>
            </a:r>
            <a:r>
              <a:rPr lang="en-US" dirty="0" smtClean="0"/>
              <a:t> a </a:t>
            </a:r>
            <a:r>
              <a:rPr lang="en-US" dirty="0" err="1" smtClean="0"/>
              <a:t>serialização</a:t>
            </a:r>
            <a:r>
              <a:rPr lang="en-US" dirty="0" smtClean="0"/>
              <a:t> e o </a:t>
            </a:r>
            <a:r>
              <a:rPr lang="en-US" dirty="0" err="1" smtClean="0"/>
              <a:t>isolamento</a:t>
            </a:r>
            <a:r>
              <a:rPr lang="en-US" dirty="0" smtClean="0"/>
              <a:t> das </a:t>
            </a:r>
            <a:r>
              <a:rPr lang="en-US" dirty="0" err="1" smtClean="0"/>
              <a:t>transações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Group 2"/>
          <p:cNvGraphicFramePr>
            <a:graphicFrameLocks noGrp="1"/>
          </p:cNvGraphicFramePr>
          <p:nvPr/>
        </p:nvGraphicFramePr>
        <p:xfrm>
          <a:off x="1524000" y="1143000"/>
          <a:ext cx="6096000" cy="5264785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89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 :=A * 0.1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(B)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1752600" y="117475"/>
            <a:ext cx="7297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b="1"/>
              <a:t>Exemplo de escalonamento serial (Esc  1)</a:t>
            </a:r>
          </a:p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Group 2"/>
          <p:cNvGraphicFramePr>
            <a:graphicFrameLocks noGrp="1"/>
          </p:cNvGraphicFramePr>
          <p:nvPr/>
        </p:nvGraphicFramePr>
        <p:xfrm>
          <a:off x="1524000" y="1143000"/>
          <a:ext cx="6096000" cy="5264785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89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 :=A * 0.1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write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(B)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676400" y="117475"/>
            <a:ext cx="73739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b="1"/>
              <a:t>Escalonameto não serial equivalente a Esc. 1</a:t>
            </a:r>
          </a:p>
          <a:p>
            <a:endParaRPr lang="pt-BR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Group 2"/>
          <p:cNvGraphicFramePr>
            <a:graphicFrameLocks noGrp="1"/>
          </p:cNvGraphicFramePr>
          <p:nvPr/>
        </p:nvGraphicFramePr>
        <p:xfrm>
          <a:off x="1524000" y="1143000"/>
          <a:ext cx="6096000" cy="5264785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89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 :=A * 0.1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write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(B)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600200" y="304800"/>
            <a:ext cx="6840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b="1"/>
              <a:t>Escalonamento que não preserva soma A+B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Seriação</a:t>
            </a:r>
            <a:br>
              <a:rPr lang="pt-BR" sz="4000" b="1" smtClean="0"/>
            </a:br>
            <a:endParaRPr lang="pt-BR" sz="4000" b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8768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pt-BR" sz="2800" dirty="0" smtClean="0"/>
              <a:t>Premissa: cada transação preserva consistência do banco de dados – então execução serial de transações preserva consistência.</a:t>
            </a:r>
          </a:p>
          <a:p>
            <a:pPr eaLnBrk="1" hangingPunct="1"/>
            <a:r>
              <a:rPr lang="pt-BR" sz="2800" dirty="0" smtClean="0"/>
              <a:t>Um escalonamento (possivelmente concorrente) é </a:t>
            </a:r>
            <a:r>
              <a:rPr lang="pt-BR" sz="2800" dirty="0" err="1" smtClean="0"/>
              <a:t>seriável</a:t>
            </a:r>
            <a:r>
              <a:rPr lang="pt-BR" sz="2800" dirty="0" smtClean="0"/>
              <a:t> se é equivalente a algum escalonamento serial. Noções diferentes de equivalência de escalonamentos:</a:t>
            </a:r>
          </a:p>
          <a:p>
            <a:pPr eaLnBrk="1" hangingPunct="1">
              <a:buFontTx/>
              <a:buNone/>
            </a:pPr>
            <a:r>
              <a:rPr lang="pt-BR" sz="2800" dirty="0" smtClean="0"/>
              <a:t>	- Seriação por conflito (mais usada)</a:t>
            </a:r>
          </a:p>
          <a:p>
            <a:pPr eaLnBrk="1" hangingPunct="1">
              <a:buFontTx/>
              <a:buNone/>
            </a:pPr>
            <a:r>
              <a:rPr lang="pt-BR" sz="2800" dirty="0" smtClean="0"/>
              <a:t>	- Seriação por visão, por valor, etc.</a:t>
            </a:r>
          </a:p>
          <a:p>
            <a:pPr eaLnBrk="1" hangingPunct="1"/>
            <a:r>
              <a:rPr lang="pt-BR" sz="2800" dirty="0" smtClean="0"/>
              <a:t>Consideramos apenas operações </a:t>
            </a:r>
            <a:r>
              <a:rPr lang="pt-BR" sz="2800" i="1" dirty="0" smtClean="0"/>
              <a:t>read </a:t>
            </a:r>
            <a:r>
              <a:rPr lang="pt-BR" sz="2800" dirty="0" smtClean="0"/>
              <a:t>e </a:t>
            </a:r>
            <a:r>
              <a:rPr lang="pt-BR" sz="2800" i="1" dirty="0" err="1" smtClean="0"/>
              <a:t>write</a:t>
            </a:r>
            <a:r>
              <a:rPr lang="pt-BR" sz="2800" i="1" dirty="0" smtClean="0"/>
              <a:t>.</a:t>
            </a:r>
          </a:p>
          <a:p>
            <a:pPr eaLnBrk="1" hangingPunct="1">
              <a:buFontTx/>
              <a:buNone/>
            </a:pPr>
            <a:endParaRPr lang="pt-BR" sz="2800" i="1" dirty="0" smtClean="0"/>
          </a:p>
          <a:p>
            <a:pPr eaLnBrk="1" hangingPunct="1"/>
            <a:endParaRPr lang="pt-B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Seriação por conflito</a:t>
            </a:r>
            <a:br>
              <a:rPr lang="pt-BR" sz="4000" b="1" smtClean="0"/>
            </a:br>
            <a:endParaRPr lang="pt-BR" sz="4000" b="1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pPr eaLnBrk="1" hangingPunct="1"/>
            <a:r>
              <a:rPr lang="pt-BR" sz="2400" smtClean="0"/>
              <a:t>Operações Oi e Oj de transações Ti e Tj, respectivamente, conflitam se e somente se existe algum dado D acessado por Oi e por Oj, e ao menos uma destas operações escreveu D.</a:t>
            </a:r>
          </a:p>
          <a:p>
            <a:pPr eaLnBrk="1" hangingPunct="1"/>
            <a:endParaRPr lang="pt-BR" sz="2400" smtClean="0"/>
          </a:p>
          <a:p>
            <a:pPr eaLnBrk="1" hangingPunct="1"/>
            <a:r>
              <a:rPr lang="pt-BR" sz="2400" smtClean="0"/>
              <a:t>Intuitivamente, um conflito entre operações Oi e Oj força uma ordem (lógica) temporal entre elas. Se Oi e Oj são consecutivas em um escalonamento e não conflitam, seus resultados permaneceriam os mesmos, mesmo que fossem intercambiadas no escalonamento.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4000" b="1" smtClean="0"/>
              <a:t>Seriação por conflito (cont.)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814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pt-BR" sz="2400" smtClean="0"/>
              <a:t>Oi é </a:t>
            </a:r>
            <a:r>
              <a:rPr lang="pt-BR" sz="2400" b="1" smtClean="0"/>
              <a:t>read</a:t>
            </a:r>
            <a:r>
              <a:rPr lang="pt-BR" sz="2400" smtClean="0"/>
              <a:t> (D) e Oj é </a:t>
            </a:r>
            <a:r>
              <a:rPr lang="pt-BR" sz="2400" b="1" smtClean="0"/>
              <a:t>read</a:t>
            </a:r>
            <a:r>
              <a:rPr lang="pt-BR" sz="2400" smtClean="0"/>
              <a:t> (D). Oi e Oj não conflitam.</a:t>
            </a:r>
          </a:p>
          <a:p>
            <a:pPr marL="609600" indent="-609600" eaLnBrk="1" hangingPunct="1">
              <a:buFontTx/>
              <a:buAutoNum type="arabicPeriod"/>
            </a:pPr>
            <a:endParaRPr lang="pt-BR" sz="2400" smtClean="0"/>
          </a:p>
          <a:p>
            <a:pPr marL="609600" indent="-609600" eaLnBrk="1" hangingPunct="1">
              <a:buFontTx/>
              <a:buAutoNum type="arabicPeriod"/>
            </a:pPr>
            <a:r>
              <a:rPr lang="pt-BR" sz="2400" smtClean="0"/>
              <a:t>Oi é </a:t>
            </a:r>
            <a:r>
              <a:rPr lang="pt-BR" sz="2400" b="1" smtClean="0"/>
              <a:t>read</a:t>
            </a:r>
            <a:r>
              <a:rPr lang="pt-BR" sz="2400" smtClean="0"/>
              <a:t> (D) e Oj é </a:t>
            </a:r>
            <a:r>
              <a:rPr lang="pt-BR" sz="2400" b="1" smtClean="0"/>
              <a:t>write</a:t>
            </a:r>
            <a:r>
              <a:rPr lang="pt-BR" sz="2400" smtClean="0"/>
              <a:t> (D). Oi e Oj conflitam.</a:t>
            </a:r>
          </a:p>
          <a:p>
            <a:pPr marL="609600" indent="-609600" eaLnBrk="1" hangingPunct="1">
              <a:buFontTx/>
              <a:buAutoNum type="arabicPeriod"/>
            </a:pPr>
            <a:endParaRPr lang="pt-BR" sz="2400" smtClean="0"/>
          </a:p>
          <a:p>
            <a:pPr marL="609600" indent="-609600" eaLnBrk="1" hangingPunct="1">
              <a:buFontTx/>
              <a:buAutoNum type="arabicPeriod"/>
            </a:pPr>
            <a:r>
              <a:rPr lang="pt-BR" sz="2400" smtClean="0"/>
              <a:t>Oi é </a:t>
            </a:r>
            <a:r>
              <a:rPr lang="pt-BR" sz="2400" b="1" smtClean="0"/>
              <a:t>wri</a:t>
            </a:r>
            <a:r>
              <a:rPr lang="pt-BR" sz="2400" smtClean="0"/>
              <a:t>te (D) e Oj é </a:t>
            </a:r>
            <a:r>
              <a:rPr lang="pt-BR" sz="2400" b="1" smtClean="0"/>
              <a:t>read </a:t>
            </a:r>
            <a:r>
              <a:rPr lang="pt-BR" sz="2400" smtClean="0"/>
              <a:t>(D). Oi e Oj conflitam.</a:t>
            </a:r>
          </a:p>
          <a:p>
            <a:pPr marL="609600" indent="-609600" eaLnBrk="1" hangingPunct="1">
              <a:buFontTx/>
              <a:buAutoNum type="arabicPeriod"/>
            </a:pPr>
            <a:endParaRPr lang="pt-BR" sz="2400" smtClean="0"/>
          </a:p>
          <a:p>
            <a:pPr marL="609600" indent="-609600" eaLnBrk="1" hangingPunct="1">
              <a:buFontTx/>
              <a:buAutoNum type="arabicPeriod"/>
            </a:pPr>
            <a:r>
              <a:rPr lang="pt-BR" sz="2400" smtClean="0"/>
              <a:t>Oi é </a:t>
            </a:r>
            <a:r>
              <a:rPr lang="pt-BR" sz="2400" b="1" smtClean="0"/>
              <a:t>write (</a:t>
            </a:r>
            <a:r>
              <a:rPr lang="pt-BR" sz="2400" smtClean="0"/>
              <a:t>D) e Oj é </a:t>
            </a:r>
            <a:r>
              <a:rPr lang="pt-BR" sz="2400" b="1" smtClean="0"/>
              <a:t>write</a:t>
            </a:r>
            <a:r>
              <a:rPr lang="pt-BR" sz="2400" smtClean="0"/>
              <a:t> (D). Oi e Oj conflitam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Seriação por conflito (cont.)</a:t>
            </a:r>
            <a:r>
              <a:rPr lang="pt-BR" sz="3200" smtClean="0"/>
              <a:t/>
            </a:r>
            <a:br>
              <a:rPr lang="pt-BR" sz="3200" smtClean="0"/>
            </a:br>
            <a:endParaRPr lang="pt-BR" sz="32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50292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pt-BR" sz="2400" smtClean="0"/>
              <a:t>Se um escalonamento E pode ser transformado em um escalonamento E’ através da troca de operações não conflitantes, dizemos que E e E’ são equivalentes por conflito.</a:t>
            </a:r>
          </a:p>
          <a:p>
            <a:pPr eaLnBrk="1" hangingPunct="1"/>
            <a:r>
              <a:rPr lang="pt-BR" sz="2400" smtClean="0"/>
              <a:t>Um escalonamento E é </a:t>
            </a:r>
            <a:r>
              <a:rPr lang="pt-BR" sz="2400" i="1" smtClean="0"/>
              <a:t>seriável por conflito </a:t>
            </a:r>
            <a:r>
              <a:rPr lang="pt-BR" sz="2400" smtClean="0"/>
              <a:t>se E é equivalente por conflito a um escalonamento serial.</a:t>
            </a:r>
          </a:p>
          <a:p>
            <a:pPr eaLnBrk="1" hangingPunct="1"/>
            <a:endParaRPr lang="pt-BR" sz="2400" smtClean="0"/>
          </a:p>
          <a:p>
            <a:pPr eaLnBrk="1" hangingPunct="1"/>
            <a:r>
              <a:rPr lang="pt-BR" sz="2400" smtClean="0"/>
              <a:t>Exemplo de escalonamento que não é seriável por conflito:</a:t>
            </a:r>
          </a:p>
          <a:p>
            <a:pPr eaLnBrk="1" hangingPunct="1">
              <a:buFontTx/>
              <a:buNone/>
            </a:pPr>
            <a:r>
              <a:rPr lang="pt-BR" sz="2400" smtClean="0"/>
              <a:t>		T3                              T4</a:t>
            </a:r>
          </a:p>
          <a:p>
            <a:pPr eaLnBrk="1" hangingPunct="1">
              <a:buFontTx/>
              <a:buNone/>
            </a:pPr>
            <a:r>
              <a:rPr lang="pt-BR" sz="2400" smtClean="0"/>
              <a:t>		</a:t>
            </a:r>
            <a:r>
              <a:rPr lang="pt-BR" sz="2400" b="1" smtClean="0"/>
              <a:t>read </a:t>
            </a:r>
            <a:r>
              <a:rPr lang="pt-BR" sz="2400" smtClean="0"/>
              <a:t>(D)                  </a:t>
            </a:r>
          </a:p>
          <a:p>
            <a:pPr eaLnBrk="1" hangingPunct="1">
              <a:buFontTx/>
              <a:buNone/>
            </a:pPr>
            <a:r>
              <a:rPr lang="pt-BR" sz="2400" smtClean="0"/>
              <a:t>                                             </a:t>
            </a:r>
            <a:r>
              <a:rPr lang="pt-BR" sz="2400" b="1" smtClean="0"/>
              <a:t>write </a:t>
            </a:r>
            <a:r>
              <a:rPr lang="pt-BR" sz="2400" smtClean="0"/>
              <a:t>(D)</a:t>
            </a:r>
            <a:endParaRPr lang="pt-BR" sz="2400" b="1" smtClean="0"/>
          </a:p>
          <a:p>
            <a:pPr eaLnBrk="1" hangingPunct="1">
              <a:buFontTx/>
              <a:buNone/>
            </a:pPr>
            <a:r>
              <a:rPr lang="pt-BR" sz="2400" b="1" smtClean="0"/>
              <a:t>		write</a:t>
            </a:r>
            <a:r>
              <a:rPr lang="pt-BR" sz="2400" smtClean="0"/>
              <a:t> (D)</a:t>
            </a:r>
          </a:p>
        </p:txBody>
      </p:sp>
      <p:sp>
        <p:nvSpPr>
          <p:cNvPr id="9220" name="Line 15"/>
          <p:cNvSpPr>
            <a:spLocks noChangeShapeType="1"/>
          </p:cNvSpPr>
          <p:nvPr/>
        </p:nvSpPr>
        <p:spPr bwMode="auto">
          <a:xfrm>
            <a:off x="1371600" y="510540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1" name="Line 17"/>
          <p:cNvSpPr>
            <a:spLocks noChangeShapeType="1"/>
          </p:cNvSpPr>
          <p:nvPr/>
        </p:nvSpPr>
        <p:spPr bwMode="auto">
          <a:xfrm>
            <a:off x="3581400" y="48006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Group 2"/>
          <p:cNvGraphicFramePr>
            <a:graphicFrameLocks noGrp="1"/>
          </p:cNvGraphicFramePr>
          <p:nvPr/>
        </p:nvGraphicFramePr>
        <p:xfrm>
          <a:off x="381000" y="1600200"/>
          <a:ext cx="3810000" cy="4953000"/>
        </p:xfrm>
        <a:graphic>
          <a:graphicData uri="http://schemas.openxmlformats.org/drawingml/2006/table">
            <a:tbl>
              <a:tblPr/>
              <a:tblGrid>
                <a:gridCol w="1763713"/>
                <a:gridCol w="2046287"/>
              </a:tblGrid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35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57200" y="117475"/>
            <a:ext cx="85931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b="1"/>
              <a:t>Seriação por conflito</a:t>
            </a:r>
            <a:r>
              <a:rPr lang="pt-BR" sz="2000"/>
              <a:t> - Escalonamento Esc. 3 pode ser transformado no escalonamento serial Esc. 1;  Esc 3 é portanto seriável por conflito</a:t>
            </a:r>
          </a:p>
          <a:p>
            <a:endParaRPr lang="pt-BR"/>
          </a:p>
        </p:txBody>
      </p:sp>
      <p:graphicFrame>
        <p:nvGraphicFramePr>
          <p:cNvPr id="25614" name="Group 14"/>
          <p:cNvGraphicFramePr>
            <a:graphicFrameLocks noGrp="1"/>
          </p:cNvGraphicFramePr>
          <p:nvPr/>
        </p:nvGraphicFramePr>
        <p:xfrm>
          <a:off x="4953000" y="1600200"/>
          <a:ext cx="3810000" cy="4953635"/>
        </p:xfrm>
        <a:graphic>
          <a:graphicData uri="http://schemas.openxmlformats.org/drawingml/2006/table">
            <a:tbl>
              <a:tblPr/>
              <a:tblGrid>
                <a:gridCol w="1905000"/>
                <a:gridCol w="1905000"/>
              </a:tblGrid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5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1828800" y="1219200"/>
            <a:ext cx="1217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Esc. 3</a:t>
            </a: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6232525" y="1219200"/>
            <a:ext cx="928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Esc. 1</a:t>
            </a:r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1371600" y="0"/>
            <a:ext cx="6553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Protocolos baseados em locks</a:t>
            </a:r>
            <a:br>
              <a:rPr lang="pt-BR" sz="4000" b="1" smtClean="0"/>
            </a:br>
            <a:endParaRPr lang="pt-BR" sz="4000" b="1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876800"/>
          </a:xfrm>
        </p:spPr>
        <p:txBody>
          <a:bodyPr/>
          <a:lstStyle/>
          <a:p>
            <a:pPr eaLnBrk="1" hangingPunct="1"/>
            <a:r>
              <a:rPr lang="pt-BR" sz="2400" smtClean="0"/>
              <a:t>Um </a:t>
            </a:r>
            <a:r>
              <a:rPr lang="pt-BR" sz="2400" i="1" smtClean="0"/>
              <a:t>lock </a:t>
            </a:r>
            <a:r>
              <a:rPr lang="pt-BR" sz="2400" smtClean="0"/>
              <a:t>(bloqueio) é um mecanismo para controle de acessos concorrentes a um mesmo item de dados.</a:t>
            </a:r>
          </a:p>
          <a:p>
            <a:pPr eaLnBrk="1" hangingPunct="1"/>
            <a:endParaRPr lang="pt-BR" sz="2400" smtClean="0"/>
          </a:p>
          <a:p>
            <a:pPr eaLnBrk="1" hangingPunct="1"/>
            <a:r>
              <a:rPr lang="pt-BR" sz="2400" smtClean="0"/>
              <a:t>Dados podem ser bloqueados em dois modos:</a:t>
            </a:r>
          </a:p>
          <a:p>
            <a:pPr eaLnBrk="1" hangingPunct="1">
              <a:buFontTx/>
              <a:buNone/>
            </a:pPr>
            <a:r>
              <a:rPr lang="pt-BR" sz="2400" i="1" smtClean="0"/>
              <a:t>	- </a:t>
            </a:r>
            <a:r>
              <a:rPr lang="pt-BR" sz="2400" smtClean="0"/>
              <a:t>Exclusivo (E). Dado pode ser escrito ou lido.</a:t>
            </a:r>
          </a:p>
          <a:p>
            <a:pPr eaLnBrk="1" hangingPunct="1">
              <a:buFontTx/>
              <a:buNone/>
            </a:pPr>
            <a:r>
              <a:rPr lang="pt-BR" sz="2400" smtClean="0"/>
              <a:t>	- Compartilhado ( C). Dado pode ser apenas lido</a:t>
            </a:r>
          </a:p>
          <a:p>
            <a:pPr eaLnBrk="1" hangingPunct="1">
              <a:buFontTx/>
              <a:buNone/>
            </a:pPr>
            <a:r>
              <a:rPr lang="pt-BR" sz="2400" smtClean="0"/>
              <a:t>. </a:t>
            </a:r>
          </a:p>
          <a:p>
            <a:pPr eaLnBrk="1" hangingPunct="1"/>
            <a:r>
              <a:rPr lang="pt-BR" sz="2400" smtClean="0"/>
              <a:t>Requisições de locks (</a:t>
            </a:r>
            <a:r>
              <a:rPr lang="pt-BR" sz="2400" b="1" smtClean="0"/>
              <a:t>lock-E </a:t>
            </a:r>
            <a:r>
              <a:rPr lang="pt-BR" sz="2400" smtClean="0"/>
              <a:t>ou </a:t>
            </a:r>
            <a:r>
              <a:rPr lang="pt-BR" sz="2400" b="1" smtClean="0"/>
              <a:t>lock-C</a:t>
            </a:r>
            <a:r>
              <a:rPr lang="pt-BR" sz="2400" smtClean="0"/>
              <a:t>) são feitas ao gerente de controle de concorrência. Transação fica suspensa até que lock seja concedido.</a:t>
            </a:r>
          </a:p>
          <a:p>
            <a:pPr eaLnBrk="1" hangingPunct="1"/>
            <a:endParaRPr lang="pt-BR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err="1" smtClean="0"/>
              <a:t>Indivisibilidade</a:t>
            </a:r>
            <a:r>
              <a:rPr lang="en-US" dirty="0" smtClean="0"/>
              <a:t> – </a:t>
            </a:r>
            <a:r>
              <a:rPr lang="en-US" dirty="0" err="1" smtClean="0"/>
              <a:t>exige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operações</a:t>
            </a:r>
            <a:r>
              <a:rPr lang="en-US" dirty="0" smtClean="0"/>
              <a:t> (</a:t>
            </a:r>
            <a:r>
              <a:rPr lang="en-US" dirty="0" err="1" smtClean="0"/>
              <a:t>solicitações</a:t>
            </a:r>
            <a:r>
              <a:rPr lang="en-US" dirty="0" smtClean="0"/>
              <a:t> do SQL)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estejam</a:t>
            </a:r>
            <a:r>
              <a:rPr lang="en-US" dirty="0" smtClean="0"/>
              <a:t> </a:t>
            </a:r>
            <a:r>
              <a:rPr lang="en-US" dirty="0" err="1" smtClean="0"/>
              <a:t>concluídas</a:t>
            </a:r>
            <a:r>
              <a:rPr lang="en-US" dirty="0" smtClean="0"/>
              <a:t>.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contrário</a:t>
            </a:r>
            <a:r>
              <a:rPr lang="en-US" dirty="0" smtClean="0"/>
              <a:t>, a </a:t>
            </a:r>
            <a:r>
              <a:rPr lang="en-US" dirty="0" err="1" smtClean="0"/>
              <a:t>transação</a:t>
            </a:r>
            <a:r>
              <a:rPr lang="en-US" dirty="0" smtClean="0"/>
              <a:t> é </a:t>
            </a:r>
            <a:r>
              <a:rPr lang="en-US" dirty="0" err="1" smtClean="0"/>
              <a:t>abortada</a:t>
            </a:r>
            <a:r>
              <a:rPr lang="en-US" dirty="0" smtClean="0"/>
              <a:t>. Se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T1 </a:t>
            </a:r>
            <a:r>
              <a:rPr lang="en-US" dirty="0" err="1" smtClean="0"/>
              <a:t>tiver</a:t>
            </a:r>
            <a:r>
              <a:rPr lang="en-US" dirty="0" smtClean="0"/>
              <a:t> </a:t>
            </a:r>
            <a:r>
              <a:rPr lang="en-US" dirty="0" err="1" smtClean="0"/>
              <a:t>quatro</a:t>
            </a:r>
            <a:r>
              <a:rPr lang="en-US" dirty="0" smtClean="0"/>
              <a:t> </a:t>
            </a:r>
            <a:r>
              <a:rPr lang="en-US" dirty="0" err="1" smtClean="0"/>
              <a:t>solicitações</a:t>
            </a:r>
            <a:r>
              <a:rPr lang="en-US" dirty="0" smtClean="0"/>
              <a:t> de SQL, </a:t>
            </a:r>
            <a:r>
              <a:rPr lang="en-US" dirty="0" err="1" smtClean="0"/>
              <a:t>todas</a:t>
            </a:r>
            <a:r>
              <a:rPr lang="en-US" dirty="0" smtClean="0"/>
              <a:t> </a:t>
            </a:r>
            <a:r>
              <a:rPr lang="en-US" dirty="0" err="1" smtClean="0"/>
              <a:t>devem</a:t>
            </a:r>
            <a:r>
              <a:rPr lang="en-US" dirty="0" smtClean="0"/>
              <a:t> ser </a:t>
            </a:r>
            <a:r>
              <a:rPr lang="en-US" dirty="0" err="1" smtClean="0"/>
              <a:t>concluídas</a:t>
            </a:r>
            <a:r>
              <a:rPr lang="en-US" dirty="0" smtClean="0"/>
              <a:t> com </a:t>
            </a:r>
            <a:r>
              <a:rPr lang="en-US" dirty="0" err="1" smtClean="0"/>
              <a:t>sucesso</a:t>
            </a:r>
            <a:r>
              <a:rPr lang="en-US" dirty="0" smtClean="0"/>
              <a:t>, </a:t>
            </a:r>
            <a:r>
              <a:rPr lang="en-US" dirty="0" err="1" smtClean="0"/>
              <a:t>senão</a:t>
            </a:r>
            <a:r>
              <a:rPr lang="en-US" dirty="0" smtClean="0"/>
              <a:t> a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inteira</a:t>
            </a:r>
            <a:r>
              <a:rPr lang="en-US" dirty="0" smtClean="0"/>
              <a:t> é </a:t>
            </a:r>
            <a:r>
              <a:rPr lang="en-US" dirty="0" err="1" smtClean="0"/>
              <a:t>abortada</a:t>
            </a:r>
            <a:r>
              <a:rPr lang="en-US" dirty="0" smtClean="0"/>
              <a:t>.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outras</a:t>
            </a:r>
            <a:r>
              <a:rPr lang="en-US" dirty="0" smtClean="0"/>
              <a:t> </a:t>
            </a:r>
            <a:r>
              <a:rPr lang="en-US" dirty="0" err="1" smtClean="0"/>
              <a:t>palavras</a:t>
            </a:r>
            <a:r>
              <a:rPr lang="en-US" dirty="0" smtClean="0"/>
              <a:t>,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é </a:t>
            </a:r>
            <a:r>
              <a:rPr lang="en-US" dirty="0" err="1" smtClean="0"/>
              <a:t>abordada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única</a:t>
            </a:r>
            <a:r>
              <a:rPr lang="en-US" dirty="0" smtClean="0"/>
              <a:t> e </a:t>
            </a:r>
            <a:r>
              <a:rPr lang="en-US" dirty="0" err="1" smtClean="0"/>
              <a:t>indivisível</a:t>
            </a:r>
            <a:r>
              <a:rPr lang="en-US" dirty="0" smtClean="0"/>
              <a:t> </a:t>
            </a:r>
            <a:r>
              <a:rPr lang="en-US" dirty="0" err="1" smtClean="0"/>
              <a:t>unidade</a:t>
            </a:r>
            <a:r>
              <a:rPr lang="en-US" dirty="0" smtClean="0"/>
              <a:t> </a:t>
            </a:r>
            <a:r>
              <a:rPr lang="en-US" dirty="0" err="1" smtClean="0"/>
              <a:t>lógica</a:t>
            </a:r>
            <a:r>
              <a:rPr lang="en-US" dirty="0" smtClean="0"/>
              <a:t> de </a:t>
            </a:r>
            <a:r>
              <a:rPr lang="en-US" dirty="0" err="1" smtClean="0"/>
              <a:t>trabalho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BR" sz="3200" smtClean="0"/>
              <a:t>Deadlock</a:t>
            </a:r>
            <a:br>
              <a:rPr lang="pt-BR" sz="3200" smtClean="0"/>
            </a:br>
            <a:endParaRPr lang="pt-BR" sz="32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50292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pt-BR" sz="2400" smtClean="0"/>
              <a:t>Considere o escalonamento parcial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2000" smtClean="0"/>
              <a:t>			</a:t>
            </a:r>
            <a:r>
              <a:rPr lang="pt-BR" sz="1800" smtClean="0"/>
              <a:t>T3		T4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      lockEx (B)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      read(B)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      B = B – 50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      write(B)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			lockCp (A)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			read (A)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			lockCp (B)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      lockEx (A)</a:t>
            </a:r>
          </a:p>
          <a:p>
            <a:pPr eaLnBrk="1" hangingPunct="1">
              <a:lnSpc>
                <a:spcPct val="90000"/>
              </a:lnSpc>
            </a:pPr>
            <a:endParaRPr lang="pt-BR" sz="2400" smtClean="0"/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Nem T3 nem T4 podem prosseguir. Esta situação é chamada de </a:t>
            </a:r>
            <a:r>
              <a:rPr lang="pt-BR" sz="2400" i="1" smtClean="0"/>
              <a:t>deadlock.</a:t>
            </a:r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Para tratar o deadlock é necessário desfazer T3 ou T4 (</a:t>
            </a:r>
            <a:r>
              <a:rPr lang="pt-BR" sz="2400" i="1" smtClean="0"/>
              <a:t>rollback), </a:t>
            </a:r>
            <a:r>
              <a:rPr lang="pt-BR" sz="2400" smtClean="0"/>
              <a:t>liberando os locks adquiridos.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2000" smtClean="0"/>
              <a:t>			</a:t>
            </a:r>
            <a:endParaRPr lang="pt-BR" sz="1800" smtClean="0"/>
          </a:p>
          <a:p>
            <a:pPr eaLnBrk="1" hangingPunct="1">
              <a:lnSpc>
                <a:spcPct val="90000"/>
              </a:lnSpc>
            </a:pPr>
            <a:endParaRPr lang="pt-BR" sz="1800" smtClean="0"/>
          </a:p>
          <a:p>
            <a:pPr eaLnBrk="1" hangingPunct="1">
              <a:lnSpc>
                <a:spcPct val="90000"/>
              </a:lnSpc>
            </a:pPr>
            <a:endParaRPr lang="pt-BR" sz="2000" smtClean="0"/>
          </a:p>
          <a:p>
            <a:pPr eaLnBrk="1" hangingPunct="1">
              <a:lnSpc>
                <a:spcPct val="90000"/>
              </a:lnSpc>
            </a:pPr>
            <a:endParaRPr lang="pt-BR" sz="2000" smtClean="0"/>
          </a:p>
          <a:p>
            <a:pPr eaLnBrk="1" hangingPunct="1">
              <a:lnSpc>
                <a:spcPct val="90000"/>
              </a:lnSpc>
            </a:pPr>
            <a:endParaRPr lang="pt-BR" sz="2000" smtClean="0"/>
          </a:p>
          <a:p>
            <a:pPr eaLnBrk="1" hangingPunct="1">
              <a:lnSpc>
                <a:spcPct val="90000"/>
              </a:lnSpc>
            </a:pPr>
            <a:endParaRPr lang="pt-BR" sz="2000" smtClean="0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3733800" y="19812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3" name="Line 6"/>
          <p:cNvSpPr>
            <a:spLocks noChangeShapeType="1"/>
          </p:cNvSpPr>
          <p:nvPr/>
        </p:nvSpPr>
        <p:spPr bwMode="auto">
          <a:xfrm>
            <a:off x="2057400" y="22098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4" name="Line 9"/>
          <p:cNvSpPr>
            <a:spLocks noChangeShapeType="1"/>
          </p:cNvSpPr>
          <p:nvPr/>
        </p:nvSpPr>
        <p:spPr bwMode="auto">
          <a:xfrm>
            <a:off x="2057400" y="3429000"/>
            <a:ext cx="358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5" name="Line 10"/>
          <p:cNvSpPr>
            <a:spLocks noChangeShapeType="1"/>
          </p:cNvSpPr>
          <p:nvPr/>
        </p:nvSpPr>
        <p:spPr bwMode="auto">
          <a:xfrm>
            <a:off x="2057400" y="44196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Protocolo de lock em duas fases</a:t>
            </a:r>
            <a:br>
              <a:rPr lang="pt-BR" sz="4000" b="1" smtClean="0"/>
            </a:br>
            <a:endParaRPr lang="pt-BR" sz="4000" b="1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 sz="2400" smtClean="0"/>
              <a:t>Garante escalonamento seriável por conflito.</a:t>
            </a:r>
          </a:p>
          <a:p>
            <a:pPr eaLnBrk="1" hangingPunct="1">
              <a:lnSpc>
                <a:spcPct val="90000"/>
              </a:lnSpc>
            </a:pPr>
            <a:endParaRPr lang="pt-BR" sz="2400" smtClean="0"/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Fase 1: </a:t>
            </a:r>
            <a:r>
              <a:rPr lang="pt-BR" sz="2400" i="1" smtClean="0"/>
              <a:t>Crescimento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 smtClean="0"/>
              <a:t>Transação pode requisitar novos locks.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 smtClean="0"/>
              <a:t>Transação não pode liberar locks.</a:t>
            </a:r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Fase 2: </a:t>
            </a:r>
            <a:r>
              <a:rPr lang="pt-BR" sz="2400" i="1" smtClean="0"/>
              <a:t>Encolhimento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 smtClean="0"/>
              <a:t>Transação pode liberar locks.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 smtClean="0"/>
              <a:t>Transação não pode requisitar novos locks.</a:t>
            </a:r>
          </a:p>
          <a:p>
            <a:pPr lvl="4" eaLnBrk="1" hangingPunct="1">
              <a:lnSpc>
                <a:spcPct val="90000"/>
              </a:lnSpc>
              <a:buFontTx/>
              <a:buNone/>
            </a:pPr>
            <a:endParaRPr lang="pt-BR" sz="16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2400" i="1" smtClean="0"/>
              <a:t>		</a:t>
            </a:r>
            <a:r>
              <a:rPr lang="pt-BR" sz="2400" smtClean="0"/>
              <a:t>	</a:t>
            </a:r>
          </a:p>
          <a:p>
            <a:pPr lvl="1" eaLnBrk="1" hangingPunct="1">
              <a:lnSpc>
                <a:spcPct val="90000"/>
              </a:lnSpc>
            </a:pPr>
            <a:endParaRPr lang="pt-BR" sz="240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pt-BR" sz="2400" smtClean="0"/>
          </a:p>
          <a:p>
            <a:pPr lvl="1" eaLnBrk="1" hangingPunct="1">
              <a:lnSpc>
                <a:spcPct val="90000"/>
              </a:lnSpc>
            </a:pPr>
            <a:endParaRPr lang="pt-BR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err="1" smtClean="0"/>
              <a:t>Consistência</a:t>
            </a:r>
            <a:r>
              <a:rPr lang="en-US" dirty="0" smtClean="0"/>
              <a:t> – </a:t>
            </a:r>
            <a:r>
              <a:rPr lang="en-US" dirty="0" err="1" smtClean="0"/>
              <a:t>indica</a:t>
            </a:r>
            <a:r>
              <a:rPr lang="en-US" dirty="0" smtClean="0"/>
              <a:t> a </a:t>
            </a:r>
            <a:r>
              <a:rPr lang="en-US" dirty="0" err="1" smtClean="0"/>
              <a:t>permanência</a:t>
            </a:r>
            <a:r>
              <a:rPr lang="en-US" dirty="0" smtClean="0"/>
              <a:t> do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consistente</a:t>
            </a:r>
            <a:r>
              <a:rPr lang="en-US" dirty="0" smtClean="0"/>
              <a:t> do BD. A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leva</a:t>
            </a:r>
            <a:r>
              <a:rPr lang="en-US" dirty="0" smtClean="0"/>
              <a:t> o </a:t>
            </a:r>
            <a:r>
              <a:rPr lang="en-US" dirty="0" err="1" smtClean="0"/>
              <a:t>banco</a:t>
            </a:r>
            <a:r>
              <a:rPr lang="en-US" dirty="0" smtClean="0"/>
              <a:t> de dados de um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consistente</a:t>
            </a:r>
            <a:r>
              <a:rPr lang="en-US" dirty="0" smtClean="0"/>
              <a:t> a </a:t>
            </a:r>
            <a:r>
              <a:rPr lang="en-US" dirty="0" err="1" smtClean="0"/>
              <a:t>outro</a:t>
            </a:r>
            <a:r>
              <a:rPr lang="en-US" dirty="0" smtClean="0"/>
              <a:t>.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concluída</a:t>
            </a:r>
            <a:r>
              <a:rPr lang="en-US" dirty="0" smtClean="0"/>
              <a:t>, o </a:t>
            </a:r>
            <a:r>
              <a:rPr lang="en-US" dirty="0" err="1" smtClean="0"/>
              <a:t>banco</a:t>
            </a:r>
            <a:r>
              <a:rPr lang="en-US" dirty="0" smtClean="0"/>
              <a:t> </a:t>
            </a:r>
            <a:r>
              <a:rPr lang="en-US" dirty="0" err="1" smtClean="0"/>
              <a:t>deve</a:t>
            </a:r>
            <a:r>
              <a:rPr lang="en-US" dirty="0" smtClean="0"/>
              <a:t> </a:t>
            </a:r>
            <a:r>
              <a:rPr lang="en-US" dirty="0" err="1" smtClean="0"/>
              <a:t>estar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consistente</a:t>
            </a:r>
            <a:r>
              <a:rPr lang="en-US" dirty="0" smtClean="0"/>
              <a:t>. Se </a:t>
            </a:r>
            <a:r>
              <a:rPr lang="en-US" dirty="0" err="1" smtClean="0"/>
              <a:t>qualquer</a:t>
            </a:r>
            <a:r>
              <a:rPr lang="en-US" dirty="0" smtClean="0"/>
              <a:t> parte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violar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restrição</a:t>
            </a:r>
            <a:r>
              <a:rPr lang="en-US" dirty="0" smtClean="0"/>
              <a:t> de </a:t>
            </a:r>
            <a:r>
              <a:rPr lang="en-US" dirty="0" err="1" smtClean="0"/>
              <a:t>integridade</a:t>
            </a:r>
            <a:r>
              <a:rPr lang="en-US" dirty="0" smtClean="0"/>
              <a:t>, </a:t>
            </a:r>
            <a:r>
              <a:rPr lang="en-US" dirty="0" err="1" smtClean="0"/>
              <a:t>toda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é </a:t>
            </a:r>
            <a:r>
              <a:rPr lang="en-US" dirty="0" err="1" smtClean="0"/>
              <a:t>abortada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err="1" smtClean="0"/>
              <a:t>Isolamento</a:t>
            </a:r>
            <a:r>
              <a:rPr lang="en-US" dirty="0" smtClean="0"/>
              <a:t> – </a:t>
            </a:r>
            <a:r>
              <a:rPr lang="en-US" dirty="0" err="1" smtClean="0"/>
              <a:t>significa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dados </a:t>
            </a:r>
            <a:r>
              <a:rPr lang="en-US" dirty="0" err="1" smtClean="0"/>
              <a:t>utilizados</a:t>
            </a:r>
            <a:r>
              <a:rPr lang="en-US" dirty="0" smtClean="0"/>
              <a:t> </a:t>
            </a:r>
            <a:r>
              <a:rPr lang="en-US" dirty="0" err="1" smtClean="0"/>
              <a:t>durante</a:t>
            </a:r>
            <a:r>
              <a:rPr lang="en-US" dirty="0" smtClean="0"/>
              <a:t> a </a:t>
            </a:r>
            <a:r>
              <a:rPr lang="en-US" dirty="0" err="1" smtClean="0"/>
              <a:t>execução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ser </a:t>
            </a:r>
            <a:r>
              <a:rPr lang="en-US" dirty="0" err="1" smtClean="0"/>
              <a:t>utilizados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segunda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até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a </a:t>
            </a:r>
            <a:r>
              <a:rPr lang="en-US" dirty="0" err="1" smtClean="0"/>
              <a:t>primeira</a:t>
            </a:r>
            <a:r>
              <a:rPr lang="en-US" dirty="0" smtClean="0"/>
              <a:t> </a:t>
            </a:r>
            <a:r>
              <a:rPr lang="en-US" dirty="0" err="1" smtClean="0"/>
              <a:t>seja</a:t>
            </a:r>
            <a:r>
              <a:rPr lang="en-US" dirty="0" smtClean="0"/>
              <a:t> </a:t>
            </a:r>
            <a:r>
              <a:rPr lang="en-US" dirty="0" err="1" smtClean="0"/>
              <a:t>concluída</a:t>
            </a:r>
            <a:r>
              <a:rPr lang="en-US" dirty="0" smtClean="0"/>
              <a:t>.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outras</a:t>
            </a:r>
            <a:r>
              <a:rPr lang="en-US" dirty="0" smtClean="0"/>
              <a:t> </a:t>
            </a:r>
            <a:r>
              <a:rPr lang="en-US" dirty="0" err="1" smtClean="0"/>
              <a:t>palavras</a:t>
            </a:r>
            <a:r>
              <a:rPr lang="en-US" dirty="0" smtClean="0"/>
              <a:t>, se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T1 </a:t>
            </a:r>
            <a:r>
              <a:rPr lang="en-US" dirty="0" err="1" smtClean="0"/>
              <a:t>estiver</a:t>
            </a:r>
            <a:r>
              <a:rPr lang="en-US" dirty="0" smtClean="0"/>
              <a:t> </a:t>
            </a:r>
            <a:r>
              <a:rPr lang="en-US" dirty="0" err="1" smtClean="0"/>
              <a:t>sendo</a:t>
            </a:r>
            <a:r>
              <a:rPr lang="en-US" dirty="0" smtClean="0"/>
              <a:t> </a:t>
            </a:r>
            <a:r>
              <a:rPr lang="en-US" dirty="0" err="1" smtClean="0"/>
              <a:t>executada</a:t>
            </a:r>
            <a:r>
              <a:rPr lang="en-US" dirty="0" smtClean="0"/>
              <a:t> e </a:t>
            </a:r>
            <a:r>
              <a:rPr lang="en-US" dirty="0" err="1" smtClean="0"/>
              <a:t>utilizar</a:t>
            </a:r>
            <a:r>
              <a:rPr lang="en-US" dirty="0" smtClean="0"/>
              <a:t> o item de dado X, </a:t>
            </a:r>
            <a:r>
              <a:rPr lang="en-US" dirty="0" err="1" smtClean="0"/>
              <a:t>esse</a:t>
            </a:r>
            <a:r>
              <a:rPr lang="en-US" dirty="0" smtClean="0"/>
              <a:t> item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pode</a:t>
            </a:r>
            <a:r>
              <a:rPr lang="en-US" dirty="0" smtClean="0"/>
              <a:t> ser </a:t>
            </a:r>
            <a:r>
              <a:rPr lang="en-US" dirty="0" err="1" smtClean="0"/>
              <a:t>acessado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nenhuma</a:t>
            </a:r>
            <a:r>
              <a:rPr lang="en-US" dirty="0" smtClean="0"/>
              <a:t> </a:t>
            </a:r>
            <a:r>
              <a:rPr lang="en-US" dirty="0" err="1" smtClean="0"/>
              <a:t>outra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até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o T1 </a:t>
            </a:r>
            <a:r>
              <a:rPr lang="en-US" dirty="0" err="1" smtClean="0"/>
              <a:t>termine</a:t>
            </a:r>
            <a:r>
              <a:rPr lang="en-US" dirty="0" smtClean="0"/>
              <a:t>. </a:t>
            </a:r>
            <a:r>
              <a:rPr lang="en-US" dirty="0" err="1" smtClean="0"/>
              <a:t>Essa</a:t>
            </a:r>
            <a:r>
              <a:rPr lang="en-US" dirty="0" smtClean="0"/>
              <a:t> </a:t>
            </a:r>
            <a:r>
              <a:rPr lang="en-US" dirty="0" err="1" smtClean="0"/>
              <a:t>propriendade</a:t>
            </a:r>
            <a:r>
              <a:rPr lang="en-US" dirty="0" smtClean="0"/>
              <a:t> é </a:t>
            </a:r>
            <a:r>
              <a:rPr lang="en-US" dirty="0" err="1" smtClean="0"/>
              <a:t>especialmente</a:t>
            </a:r>
            <a:r>
              <a:rPr lang="en-US" dirty="0" smtClean="0"/>
              <a:t> </a:t>
            </a:r>
            <a:r>
              <a:rPr lang="en-US" dirty="0" err="1" smtClean="0"/>
              <a:t>útil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ambientes</a:t>
            </a:r>
            <a:r>
              <a:rPr lang="en-US" dirty="0" smtClean="0"/>
              <a:t> de </a:t>
            </a:r>
            <a:r>
              <a:rPr lang="en-US" dirty="0" err="1" smtClean="0"/>
              <a:t>multiusuário</a:t>
            </a:r>
            <a:r>
              <a:rPr lang="en-US" dirty="0" smtClean="0"/>
              <a:t>, </a:t>
            </a:r>
            <a:r>
              <a:rPr lang="en-US" dirty="0" err="1" smtClean="0"/>
              <a:t>pois</a:t>
            </a:r>
            <a:r>
              <a:rPr lang="en-US" dirty="0" smtClean="0"/>
              <a:t> </a:t>
            </a:r>
            <a:r>
              <a:rPr lang="en-US" dirty="0" err="1" smtClean="0"/>
              <a:t>vários</a:t>
            </a:r>
            <a:r>
              <a:rPr lang="en-US" dirty="0" smtClean="0"/>
              <a:t> </a:t>
            </a:r>
            <a:r>
              <a:rPr lang="en-US" dirty="0" err="1" smtClean="0"/>
              <a:t>usuários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</a:t>
            </a:r>
            <a:r>
              <a:rPr lang="en-US" dirty="0" err="1" smtClean="0"/>
              <a:t>acessar</a:t>
            </a:r>
            <a:r>
              <a:rPr lang="en-US" dirty="0" smtClean="0"/>
              <a:t> e </a:t>
            </a:r>
            <a:r>
              <a:rPr lang="en-US" dirty="0" err="1" smtClean="0"/>
              <a:t>atualizar</a:t>
            </a:r>
            <a:r>
              <a:rPr lang="en-US" dirty="0" smtClean="0"/>
              <a:t> o </a:t>
            </a:r>
            <a:r>
              <a:rPr lang="en-US" dirty="0" err="1" smtClean="0"/>
              <a:t>banco</a:t>
            </a:r>
            <a:r>
              <a:rPr lang="en-US" dirty="0" smtClean="0"/>
              <a:t> </a:t>
            </a:r>
            <a:r>
              <a:rPr lang="en-US" dirty="0" err="1" smtClean="0"/>
              <a:t>simultaneamente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Durabilidade</a:t>
            </a:r>
            <a:r>
              <a:rPr lang="en-US" dirty="0" smtClean="0"/>
              <a:t> – </a:t>
            </a:r>
            <a:r>
              <a:rPr lang="en-US" dirty="0" err="1" smtClean="0"/>
              <a:t>garante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,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vez</a:t>
            </a:r>
            <a:r>
              <a:rPr lang="en-US" dirty="0" smtClean="0"/>
              <a:t> </a:t>
            </a:r>
            <a:r>
              <a:rPr lang="en-US" dirty="0" err="1" smtClean="0"/>
              <a:t>feitas</a:t>
            </a:r>
            <a:r>
              <a:rPr lang="en-US" dirty="0" smtClean="0"/>
              <a:t> (</a:t>
            </a:r>
            <a:r>
              <a:rPr lang="en-US" dirty="0" err="1" smtClean="0"/>
              <a:t>consolidadas</a:t>
            </a:r>
            <a:r>
              <a:rPr lang="en-US" dirty="0" smtClean="0"/>
              <a:t>) </a:t>
            </a:r>
            <a:r>
              <a:rPr lang="en-US" dirty="0" err="1" smtClean="0"/>
              <a:t>alterações</a:t>
            </a:r>
            <a:r>
              <a:rPr lang="en-US" dirty="0" smtClean="0"/>
              <a:t> </a:t>
            </a:r>
            <a:r>
              <a:rPr lang="en-US" dirty="0" err="1" smtClean="0"/>
              <a:t>pelas</a:t>
            </a:r>
            <a:r>
              <a:rPr lang="en-US" dirty="0" smtClean="0"/>
              <a:t> </a:t>
            </a:r>
            <a:r>
              <a:rPr lang="en-US" dirty="0" err="1" smtClean="0"/>
              <a:t>transações</a:t>
            </a:r>
            <a:r>
              <a:rPr lang="en-US" dirty="0" smtClean="0"/>
              <a:t>, </a:t>
            </a:r>
            <a:r>
              <a:rPr lang="en-US" dirty="0" err="1" smtClean="0"/>
              <a:t>elas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ser </a:t>
            </a:r>
            <a:r>
              <a:rPr lang="en-US" dirty="0" err="1" smtClean="0"/>
              <a:t>desfeitas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perdidas</a:t>
            </a:r>
            <a:r>
              <a:rPr lang="en-US" dirty="0" smtClean="0"/>
              <a:t>, </a:t>
            </a:r>
            <a:r>
              <a:rPr lang="en-US" dirty="0" err="1" smtClean="0"/>
              <a:t>mesmo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caso</a:t>
            </a:r>
            <a:r>
              <a:rPr lang="en-US" dirty="0" smtClean="0"/>
              <a:t> de </a:t>
            </a:r>
            <a:r>
              <a:rPr lang="en-US" dirty="0" err="1" smtClean="0"/>
              <a:t>falhas</a:t>
            </a:r>
            <a:r>
              <a:rPr lang="en-US" dirty="0" smtClean="0"/>
              <a:t> de </a:t>
            </a:r>
            <a:r>
              <a:rPr lang="en-US" dirty="0" err="1" smtClean="0"/>
              <a:t>sistema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Ser </a:t>
            </a:r>
            <a:r>
              <a:rPr lang="en-US" b="1" dirty="0" err="1" smtClean="0"/>
              <a:t>serializável</a:t>
            </a:r>
            <a:r>
              <a:rPr lang="en-US" dirty="0" smtClean="0"/>
              <a:t> – </a:t>
            </a:r>
            <a:r>
              <a:rPr lang="en-US" dirty="0" err="1" smtClean="0"/>
              <a:t>garante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o </a:t>
            </a:r>
            <a:r>
              <a:rPr lang="en-US" dirty="0" err="1" smtClean="0"/>
              <a:t>escalonador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execução</a:t>
            </a:r>
            <a:r>
              <a:rPr lang="en-US" dirty="0" smtClean="0"/>
              <a:t> </a:t>
            </a:r>
            <a:r>
              <a:rPr lang="en-US" dirty="0" err="1" smtClean="0"/>
              <a:t>atual</a:t>
            </a:r>
            <a:r>
              <a:rPr lang="en-US" dirty="0" smtClean="0"/>
              <a:t> das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produza</a:t>
            </a:r>
            <a:r>
              <a:rPr lang="en-US" dirty="0" smtClean="0"/>
              <a:t> </a:t>
            </a:r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consistentes</a:t>
            </a:r>
            <a:r>
              <a:rPr lang="en-US" dirty="0" smtClean="0"/>
              <a:t>. </a:t>
            </a:r>
            <a:r>
              <a:rPr lang="en-US" dirty="0" err="1" smtClean="0"/>
              <a:t>Essa</a:t>
            </a:r>
            <a:r>
              <a:rPr lang="en-US" dirty="0" smtClean="0"/>
              <a:t> </a:t>
            </a:r>
            <a:r>
              <a:rPr lang="en-US" dirty="0" err="1" smtClean="0"/>
              <a:t>propriendade</a:t>
            </a:r>
            <a:r>
              <a:rPr lang="en-US" dirty="0" smtClean="0"/>
              <a:t> é </a:t>
            </a:r>
            <a:r>
              <a:rPr lang="en-US" dirty="0" err="1" smtClean="0"/>
              <a:t>importante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BD </a:t>
            </a:r>
            <a:r>
              <a:rPr lang="en-US" dirty="0" err="1" smtClean="0"/>
              <a:t>distribuídos</a:t>
            </a:r>
            <a:r>
              <a:rPr lang="en-US" dirty="0" smtClean="0"/>
              <a:t> e de </a:t>
            </a:r>
            <a:r>
              <a:rPr lang="en-US" dirty="0" err="1" smtClean="0"/>
              <a:t>multiusuário</a:t>
            </a:r>
            <a:r>
              <a:rPr lang="en-US" dirty="0" smtClean="0"/>
              <a:t>,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várias</a:t>
            </a:r>
            <a:r>
              <a:rPr lang="en-US" dirty="0" smtClean="0"/>
              <a:t>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provavelmente</a:t>
            </a:r>
            <a:r>
              <a:rPr lang="en-US" dirty="0" smtClean="0"/>
              <a:t> </a:t>
            </a:r>
            <a:r>
              <a:rPr lang="en-US" dirty="0" err="1" smtClean="0"/>
              <a:t>serão</a:t>
            </a:r>
            <a:r>
              <a:rPr lang="en-US" dirty="0" smtClean="0"/>
              <a:t> </a:t>
            </a:r>
            <a:r>
              <a:rPr lang="en-US" dirty="0" err="1" smtClean="0"/>
              <a:t>executadas</a:t>
            </a:r>
            <a:r>
              <a:rPr lang="en-US" dirty="0" smtClean="0"/>
              <a:t> de </a:t>
            </a:r>
            <a:r>
              <a:rPr lang="en-US" dirty="0" err="1" smtClean="0"/>
              <a:t>modo</a:t>
            </a:r>
            <a:r>
              <a:rPr lang="en-US" dirty="0" smtClean="0"/>
              <a:t> </a:t>
            </a:r>
            <a:r>
              <a:rPr lang="en-US" dirty="0" err="1" smtClean="0"/>
              <a:t>simultâneo</a:t>
            </a:r>
            <a:r>
              <a:rPr lang="en-US" dirty="0" smtClean="0"/>
              <a:t>. </a:t>
            </a:r>
            <a:r>
              <a:rPr lang="en-US" dirty="0" err="1" smtClean="0"/>
              <a:t>Naturalmente</a:t>
            </a:r>
            <a:r>
              <a:rPr lang="en-US" dirty="0" smtClean="0"/>
              <a:t>, se </a:t>
            </a:r>
            <a:r>
              <a:rPr lang="en-US" dirty="0" err="1" smtClean="0"/>
              <a:t>apenas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for </a:t>
            </a:r>
            <a:r>
              <a:rPr lang="en-US" dirty="0" err="1" smtClean="0"/>
              <a:t>executada</a:t>
            </a:r>
            <a:r>
              <a:rPr lang="en-US" dirty="0" smtClean="0"/>
              <a:t>, a </a:t>
            </a:r>
            <a:r>
              <a:rPr lang="en-US" dirty="0" err="1" smtClean="0"/>
              <a:t>serialização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é </a:t>
            </a:r>
            <a:r>
              <a:rPr lang="en-US" dirty="0" err="1" smtClean="0"/>
              <a:t>problema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Gerenciamento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 com SQL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suporte</a:t>
            </a:r>
            <a:r>
              <a:rPr lang="en-US" dirty="0" smtClean="0"/>
              <a:t> a </a:t>
            </a:r>
            <a:r>
              <a:rPr lang="en-US" dirty="0" err="1" smtClean="0"/>
              <a:t>transações</a:t>
            </a:r>
            <a:r>
              <a:rPr lang="en-US" dirty="0" smtClean="0"/>
              <a:t> é </a:t>
            </a:r>
            <a:r>
              <a:rPr lang="en-US" dirty="0" err="1" smtClean="0"/>
              <a:t>fornecido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dois</a:t>
            </a:r>
            <a:r>
              <a:rPr lang="en-US" dirty="0" smtClean="0"/>
              <a:t> </a:t>
            </a:r>
            <a:r>
              <a:rPr lang="en-US" dirty="0" err="1" smtClean="0"/>
              <a:t>comandos</a:t>
            </a:r>
            <a:r>
              <a:rPr lang="en-US" dirty="0" smtClean="0"/>
              <a:t> de SQL: COMMIT e ROLLBACK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Chegar</a:t>
            </a:r>
            <a:r>
              <a:rPr lang="en-US" dirty="0" smtClean="0"/>
              <a:t> a um COMMIT,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alterações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registradas</a:t>
            </a:r>
            <a:r>
              <a:rPr lang="en-US" dirty="0" smtClean="0"/>
              <a:t> de </a:t>
            </a:r>
            <a:r>
              <a:rPr lang="en-US" dirty="0" err="1" smtClean="0"/>
              <a:t>maneira</a:t>
            </a:r>
            <a:r>
              <a:rPr lang="en-US" dirty="0" smtClean="0"/>
              <a:t> </a:t>
            </a:r>
            <a:r>
              <a:rPr lang="en-US" dirty="0" err="1" smtClean="0"/>
              <a:t>permanentemente</a:t>
            </a:r>
            <a:r>
              <a:rPr lang="en-US" dirty="0" smtClean="0"/>
              <a:t> no </a:t>
            </a:r>
            <a:r>
              <a:rPr lang="en-US" dirty="0" err="1" smtClean="0"/>
              <a:t>banco</a:t>
            </a:r>
            <a:r>
              <a:rPr lang="en-US" dirty="0" smtClean="0"/>
              <a:t> de dados.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comando</a:t>
            </a:r>
            <a:r>
              <a:rPr lang="en-US" dirty="0" smtClean="0"/>
              <a:t> </a:t>
            </a:r>
            <a:r>
              <a:rPr lang="en-US" dirty="0" err="1" smtClean="0"/>
              <a:t>encerra</a:t>
            </a:r>
            <a:r>
              <a:rPr lang="en-US" dirty="0" smtClean="0"/>
              <a:t> </a:t>
            </a:r>
            <a:r>
              <a:rPr lang="en-US" dirty="0" err="1" smtClean="0"/>
              <a:t>automaticamente</a:t>
            </a:r>
            <a:r>
              <a:rPr lang="en-US" dirty="0" smtClean="0"/>
              <a:t> a </a:t>
            </a:r>
            <a:r>
              <a:rPr lang="en-US" dirty="0" err="1" smtClean="0"/>
              <a:t>transação</a:t>
            </a:r>
            <a:r>
              <a:rPr lang="en-US" dirty="0" smtClean="0"/>
              <a:t> de SQL.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Gerenciamento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 com SQL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Chegar</a:t>
            </a:r>
            <a:r>
              <a:rPr lang="en-US" dirty="0" smtClean="0"/>
              <a:t> a um ROLLBACK,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alterações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abordadas</a:t>
            </a:r>
            <a:r>
              <a:rPr lang="en-US" dirty="0" smtClean="0"/>
              <a:t> e o </a:t>
            </a:r>
            <a:r>
              <a:rPr lang="en-US" dirty="0" err="1" smtClean="0"/>
              <a:t>banco</a:t>
            </a:r>
            <a:r>
              <a:rPr lang="en-US" dirty="0" smtClean="0"/>
              <a:t> de dados </a:t>
            </a:r>
            <a:r>
              <a:rPr lang="en-US" dirty="0" err="1" smtClean="0"/>
              <a:t>retorna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seu</a:t>
            </a:r>
            <a:r>
              <a:rPr lang="en-US" dirty="0" smtClean="0"/>
              <a:t>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consistênte</a:t>
            </a:r>
            <a:r>
              <a:rPr lang="en-US" dirty="0" smtClean="0"/>
              <a:t> anterior.</a:t>
            </a:r>
          </a:p>
          <a:p>
            <a:endParaRPr lang="en-US" dirty="0" smtClean="0"/>
          </a:p>
          <a:p>
            <a:r>
              <a:rPr lang="en-US" dirty="0" err="1" smtClean="0"/>
              <a:t>Chegar</a:t>
            </a:r>
            <a:r>
              <a:rPr lang="en-US" dirty="0" smtClean="0"/>
              <a:t> com </a:t>
            </a:r>
            <a:r>
              <a:rPr lang="en-US" dirty="0" err="1" smtClean="0"/>
              <a:t>sucesso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fim</a:t>
            </a:r>
            <a:r>
              <a:rPr lang="en-US" dirty="0" smtClean="0"/>
              <a:t> do </a:t>
            </a:r>
            <a:r>
              <a:rPr lang="en-US" dirty="0" err="1" smtClean="0"/>
              <a:t>programa</a:t>
            </a:r>
            <a:r>
              <a:rPr lang="en-US" dirty="0" smtClean="0"/>
              <a:t>,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alterações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registradas</a:t>
            </a:r>
            <a:r>
              <a:rPr lang="en-US" dirty="0" smtClean="0"/>
              <a:t> de </a:t>
            </a:r>
            <a:r>
              <a:rPr lang="en-US" dirty="0" err="1" smtClean="0"/>
              <a:t>maneira</a:t>
            </a:r>
            <a:r>
              <a:rPr lang="en-US" dirty="0" smtClean="0"/>
              <a:t> </a:t>
            </a:r>
            <a:r>
              <a:rPr lang="en-US" dirty="0" err="1" smtClean="0"/>
              <a:t>permanente</a:t>
            </a:r>
            <a:r>
              <a:rPr lang="en-US" dirty="0" smtClean="0"/>
              <a:t> no BD. </a:t>
            </a:r>
            <a:r>
              <a:rPr lang="en-US" dirty="0" err="1" smtClean="0"/>
              <a:t>Essa</a:t>
            </a:r>
            <a:r>
              <a:rPr lang="en-US" dirty="0" smtClean="0"/>
              <a:t> </a:t>
            </a:r>
            <a:r>
              <a:rPr lang="en-US" dirty="0" err="1" smtClean="0"/>
              <a:t>ação</a:t>
            </a:r>
            <a:r>
              <a:rPr lang="en-US" dirty="0" smtClean="0"/>
              <a:t> </a:t>
            </a:r>
            <a:r>
              <a:rPr lang="en-US" dirty="0" err="1" smtClean="0"/>
              <a:t>equivale</a:t>
            </a:r>
            <a:r>
              <a:rPr lang="en-US" dirty="0" smtClean="0"/>
              <a:t> a COMMIT.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540</TotalTime>
  <Words>1504</Words>
  <Application>Microsoft Office PowerPoint</Application>
  <PresentationFormat>Apresentação na tela (4:3)</PresentationFormat>
  <Paragraphs>240</Paragraphs>
  <Slides>31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2" baseType="lpstr">
      <vt:lpstr>Mediano</vt:lpstr>
      <vt:lpstr>Controle de concorrência</vt:lpstr>
      <vt:lpstr>O que é uma transação?</vt:lpstr>
      <vt:lpstr>Propriedades de uma transação:</vt:lpstr>
      <vt:lpstr>Propriedades de uma transação:</vt:lpstr>
      <vt:lpstr>Propriedades de uma transação:</vt:lpstr>
      <vt:lpstr>Propriedades de uma transação:</vt:lpstr>
      <vt:lpstr>Propriedades de uma transação:</vt:lpstr>
      <vt:lpstr>Gerenciamento de transações com SQL</vt:lpstr>
      <vt:lpstr>Gerenciamento de transações com SQL</vt:lpstr>
      <vt:lpstr>Gerenciamento de transações com SQL</vt:lpstr>
      <vt:lpstr>Log de transação</vt:lpstr>
      <vt:lpstr>Log de transação</vt:lpstr>
      <vt:lpstr>Controle de Concorrência</vt:lpstr>
      <vt:lpstr>Atualizações perdidas</vt:lpstr>
      <vt:lpstr>Slide 15</vt:lpstr>
      <vt:lpstr>Slide 16</vt:lpstr>
      <vt:lpstr>Dados não consolidados</vt:lpstr>
      <vt:lpstr>Recuperação inconsistentes</vt:lpstr>
      <vt:lpstr>Execução concorrente</vt:lpstr>
      <vt:lpstr>Escalonador</vt:lpstr>
      <vt:lpstr>Slide 21</vt:lpstr>
      <vt:lpstr>Slide 22</vt:lpstr>
      <vt:lpstr>Slide 23</vt:lpstr>
      <vt:lpstr>Seriação </vt:lpstr>
      <vt:lpstr>Seriação por conflito </vt:lpstr>
      <vt:lpstr>Seriação por conflito (cont.)</vt:lpstr>
      <vt:lpstr>Seriação por conflito (cont.) </vt:lpstr>
      <vt:lpstr>Slide 28</vt:lpstr>
      <vt:lpstr>Protocolos baseados em locks </vt:lpstr>
      <vt:lpstr>Deadlock </vt:lpstr>
      <vt:lpstr>Protocolo de lock em duas fases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Controle de concorrência</dc:title>
  <dc:creator>lilian</dc:creator>
  <cp:lastModifiedBy>lilian</cp:lastModifiedBy>
  <cp:revision>18</cp:revision>
  <dcterms:created xsi:type="dcterms:W3CDTF">2011-10-11T09:23:38Z</dcterms:created>
  <dcterms:modified xsi:type="dcterms:W3CDTF">2013-06-05T19:17:16Z</dcterms:modified>
</cp:coreProperties>
</file>